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6" r:id="rId2"/>
  </p:sldIdLst>
  <p:sldSz cx="43891200" cy="32918400"/>
  <p:notesSz cx="6858000" cy="9144000"/>
  <p:defaultTextStyle>
    <a:defPPr>
      <a:defRPr lang="en-US"/>
    </a:defPPr>
    <a:lvl1pPr algn="l" rtl="0" eaLnBrk="0" fontAlgn="base" hangingPunct="0">
      <a:spcBef>
        <a:spcPct val="0"/>
      </a:spcBef>
      <a:spcAft>
        <a:spcPct val="0"/>
      </a:spcAft>
      <a:defRPr sz="1700" i="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700" i="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700" i="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700" i="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700" i="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700" i="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700" i="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700" i="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700" i="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5472">
          <p15:clr>
            <a:srgbClr val="A4A3A4"/>
          </p15:clr>
        </p15:guide>
        <p15:guide id="2" orient="horz" pos="15304">
          <p15:clr>
            <a:srgbClr val="A4A3A4"/>
          </p15:clr>
        </p15:guide>
        <p15:guide id="3" pos="9471">
          <p15:clr>
            <a:srgbClr val="A4A3A4"/>
          </p15:clr>
        </p15:guide>
        <p15:guide id="4" pos="5469">
          <p15:clr>
            <a:srgbClr val="A4A3A4"/>
          </p15:clr>
        </p15:guide>
        <p15:guide id="5" pos="22209">
          <p15:clr>
            <a:srgbClr val="A4A3A4"/>
          </p15:clr>
        </p15:guide>
        <p15:guide id="6" pos="9773">
          <p15:clr>
            <a:srgbClr val="A4A3A4"/>
          </p15:clr>
        </p15:guide>
        <p15:guide id="7" pos="13728">
          <p15:clr>
            <a:srgbClr val="A4A3A4"/>
          </p15:clr>
        </p15:guide>
        <p15:guide id="8" pos="14031">
          <p15:clr>
            <a:srgbClr val="A4A3A4"/>
          </p15:clr>
        </p15:guide>
        <p15:guide id="9" pos="17967">
          <p15:clr>
            <a:srgbClr val="A4A3A4"/>
          </p15:clr>
        </p15:guide>
        <p15:guide id="10" pos="182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C16"/>
    <a:srgbClr val="88111B"/>
    <a:srgbClr val="CE1126"/>
    <a:srgbClr val="FCD116"/>
    <a:srgbClr val="827566"/>
    <a:srgbClr val="DDDCF0"/>
    <a:srgbClr val="CCCCFF"/>
    <a:srgbClr val="99CCFF"/>
    <a:srgbClr val="FFCC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5" d="100"/>
          <a:sy n="75" d="100"/>
        </p:scale>
        <p:origin x="-14131" y="-13013"/>
      </p:cViewPr>
      <p:guideLst>
        <p:guide orient="horz" pos="5472"/>
        <p:guide orient="horz" pos="15304"/>
        <p:guide pos="9471"/>
        <p:guide pos="5469"/>
        <p:guide pos="22209"/>
        <p:guide pos="9773"/>
        <p:guide pos="13728"/>
        <p:guide pos="14031"/>
        <p:guide pos="17967"/>
        <p:guide pos="18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1" d="100"/>
          <a:sy n="81" d="100"/>
        </p:scale>
        <p:origin x="-199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i="0">
                <a:latin typeface="Arial" pitchFamily="19" charset="0"/>
                <a:ea typeface="+mn-ea"/>
                <a:cs typeface="+mn-cs"/>
              </a:defRPr>
            </a:lvl1pPr>
          </a:lstStyle>
          <a:p>
            <a:pPr>
              <a:defRPr/>
            </a:pPr>
            <a:endParaRPr lang="en-US"/>
          </a:p>
        </p:txBody>
      </p:sp>
      <p:sp>
        <p:nvSpPr>
          <p:cNvPr id="4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i="0">
                <a:latin typeface="Arial" pitchFamily="19" charset="0"/>
                <a:ea typeface="+mn-ea"/>
                <a:cs typeface="+mn-cs"/>
              </a:defRPr>
            </a:lvl1pPr>
          </a:lstStyle>
          <a:p>
            <a:pPr>
              <a:defRPr/>
            </a:pPr>
            <a:endParaRPr lang="en-US"/>
          </a:p>
        </p:txBody>
      </p:sp>
      <p:sp>
        <p:nvSpPr>
          <p:cNvPr id="4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i="0">
                <a:latin typeface="Arial" pitchFamily="19" charset="0"/>
                <a:ea typeface="+mn-ea"/>
                <a:cs typeface="+mn-cs"/>
              </a:defRPr>
            </a:lvl1pPr>
          </a:lstStyle>
          <a:p>
            <a:pPr>
              <a:defRPr/>
            </a:pPr>
            <a:endParaRPr lang="en-US"/>
          </a:p>
        </p:txBody>
      </p:sp>
      <p:sp>
        <p:nvSpPr>
          <p:cNvPr id="4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i="0"/>
            </a:lvl1pPr>
          </a:lstStyle>
          <a:p>
            <a:fld id="{EC8B03B5-C1EF-41F2-BBBE-4E68CD0FD5AD}" type="slidenum">
              <a:rPr lang="en-US" altLang="en-US"/>
              <a:pPr/>
              <a:t>‹#›</a:t>
            </a:fld>
            <a:endParaRPr lang="en-US" altLang="en-US"/>
          </a:p>
        </p:txBody>
      </p:sp>
    </p:spTree>
    <p:extLst>
      <p:ext uri="{BB962C8B-B14F-4D97-AF65-F5344CB8AC3E}">
        <p14:creationId xmlns:p14="http://schemas.microsoft.com/office/powerpoint/2010/main" val="1511364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i="0">
                <a:latin typeface="Arial" pitchFamily="19" charset="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i="0">
                <a:latin typeface="Arial" pitchFamily="19" charset="0"/>
                <a:ea typeface="+mn-ea"/>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i="0">
                <a:latin typeface="Arial" pitchFamily="19" charset="0"/>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i="0"/>
            </a:lvl1pPr>
          </a:lstStyle>
          <a:p>
            <a:fld id="{D9EFF28D-3838-4D39-B745-178B50937647}" type="slidenum">
              <a:rPr lang="en-US" altLang="en-US"/>
              <a:pPr/>
              <a:t>‹#›</a:t>
            </a:fld>
            <a:endParaRPr lang="en-US" altLang="en-US"/>
          </a:p>
        </p:txBody>
      </p:sp>
    </p:spTree>
    <p:extLst>
      <p:ext uri="{BB962C8B-B14F-4D97-AF65-F5344CB8AC3E}">
        <p14:creationId xmlns:p14="http://schemas.microsoft.com/office/powerpoint/2010/main" val="29672097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9"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pitchFamily="19"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pitchFamily="19"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pitchFamily="19"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pitchFamily="19" charset="0"/>
        <a:ea typeface="MS PGothic" panose="020B0600070205080204"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FF28D-3838-4D39-B745-178B50937647}" type="slidenum">
              <a:rPr lang="en-US" altLang="en-US" smtClean="0"/>
              <a:pPr/>
              <a:t>1</a:t>
            </a:fld>
            <a:endParaRPr lang="en-US" altLang="en-US"/>
          </a:p>
        </p:txBody>
      </p:sp>
    </p:spTree>
    <p:extLst>
      <p:ext uri="{BB962C8B-B14F-4D97-AF65-F5344CB8AC3E}">
        <p14:creationId xmlns:p14="http://schemas.microsoft.com/office/powerpoint/2010/main" val="2541538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6583363" y="18653125"/>
            <a:ext cx="30724475" cy="841375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710783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2193925" y="7680325"/>
            <a:ext cx="39503350" cy="21724938"/>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9328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37286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2193925" y="7680325"/>
            <a:ext cx="19675475" cy="21724938"/>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80325"/>
            <a:ext cx="19675475" cy="21724938"/>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4634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3"/>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7" cy="3070225"/>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7" cy="18965863"/>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4048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168623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6202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78082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7" cy="19750087"/>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602663" y="25763538"/>
            <a:ext cx="26335037" cy="38623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39241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2193925" y="7680325"/>
            <a:ext cx="39503350" cy="21724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7890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8" y="1317625"/>
            <a:ext cx="9875837" cy="280876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2193925" y="1317625"/>
            <a:ext cx="29475113" cy="280876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718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40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389438" rtl="0" eaLnBrk="1" fontAlgn="base" hangingPunct="1">
        <a:spcBef>
          <a:spcPct val="0"/>
        </a:spcBef>
        <a:spcAft>
          <a:spcPct val="0"/>
        </a:spcAft>
        <a:defRPr sz="21200">
          <a:solidFill>
            <a:schemeClr val="tx2"/>
          </a:solidFill>
          <a:latin typeface="+mj-lt"/>
          <a:ea typeface="MS PGothic" panose="020B0600070205080204" pitchFamily="34" charset="-128"/>
          <a:cs typeface="MS PGothic" charset="0"/>
        </a:defRPr>
      </a:lvl1pPr>
      <a:lvl2pPr algn="ctr" defTabSz="4389438" rtl="0" eaLnBrk="1" fontAlgn="base" hangingPunct="1">
        <a:spcBef>
          <a:spcPct val="0"/>
        </a:spcBef>
        <a:spcAft>
          <a:spcPct val="0"/>
        </a:spcAft>
        <a:defRPr sz="21200">
          <a:solidFill>
            <a:schemeClr val="tx2"/>
          </a:solidFill>
          <a:latin typeface="Arial" pitchFamily="19" charset="0"/>
          <a:ea typeface="MS PGothic" panose="020B0600070205080204" pitchFamily="34" charset="-128"/>
          <a:cs typeface="MS PGothic" charset="0"/>
        </a:defRPr>
      </a:lvl2pPr>
      <a:lvl3pPr algn="ctr" defTabSz="4389438" rtl="0" eaLnBrk="1" fontAlgn="base" hangingPunct="1">
        <a:spcBef>
          <a:spcPct val="0"/>
        </a:spcBef>
        <a:spcAft>
          <a:spcPct val="0"/>
        </a:spcAft>
        <a:defRPr sz="21200">
          <a:solidFill>
            <a:schemeClr val="tx2"/>
          </a:solidFill>
          <a:latin typeface="Arial" pitchFamily="19" charset="0"/>
          <a:ea typeface="MS PGothic" panose="020B0600070205080204" pitchFamily="34" charset="-128"/>
          <a:cs typeface="MS PGothic" charset="0"/>
        </a:defRPr>
      </a:lvl3pPr>
      <a:lvl4pPr algn="ctr" defTabSz="4389438" rtl="0" eaLnBrk="1" fontAlgn="base" hangingPunct="1">
        <a:spcBef>
          <a:spcPct val="0"/>
        </a:spcBef>
        <a:spcAft>
          <a:spcPct val="0"/>
        </a:spcAft>
        <a:defRPr sz="21200">
          <a:solidFill>
            <a:schemeClr val="tx2"/>
          </a:solidFill>
          <a:latin typeface="Arial" pitchFamily="19" charset="0"/>
          <a:ea typeface="MS PGothic" panose="020B0600070205080204" pitchFamily="34" charset="-128"/>
          <a:cs typeface="MS PGothic" charset="0"/>
        </a:defRPr>
      </a:lvl4pPr>
      <a:lvl5pPr algn="ctr" defTabSz="4389438" rtl="0" eaLnBrk="1" fontAlgn="base" hangingPunct="1">
        <a:spcBef>
          <a:spcPct val="0"/>
        </a:spcBef>
        <a:spcAft>
          <a:spcPct val="0"/>
        </a:spcAft>
        <a:defRPr sz="21200">
          <a:solidFill>
            <a:schemeClr val="tx2"/>
          </a:solidFill>
          <a:latin typeface="Arial" pitchFamily="19" charset="0"/>
          <a:ea typeface="MS PGothic" panose="020B0600070205080204" pitchFamily="34" charset="-128"/>
          <a:cs typeface="MS PGothic" charset="0"/>
        </a:defRPr>
      </a:lvl5pPr>
      <a:lvl6pPr marL="457200" algn="ctr" defTabSz="4389438" rtl="0" eaLnBrk="1" fontAlgn="base" hangingPunct="1">
        <a:spcBef>
          <a:spcPct val="0"/>
        </a:spcBef>
        <a:spcAft>
          <a:spcPct val="0"/>
        </a:spcAft>
        <a:defRPr sz="21200">
          <a:solidFill>
            <a:schemeClr val="tx2"/>
          </a:solidFill>
          <a:latin typeface="Arial" pitchFamily="19" charset="0"/>
        </a:defRPr>
      </a:lvl6pPr>
      <a:lvl7pPr marL="914400" algn="ctr" defTabSz="4389438" rtl="0" eaLnBrk="1" fontAlgn="base" hangingPunct="1">
        <a:spcBef>
          <a:spcPct val="0"/>
        </a:spcBef>
        <a:spcAft>
          <a:spcPct val="0"/>
        </a:spcAft>
        <a:defRPr sz="21200">
          <a:solidFill>
            <a:schemeClr val="tx2"/>
          </a:solidFill>
          <a:latin typeface="Arial" pitchFamily="19" charset="0"/>
        </a:defRPr>
      </a:lvl7pPr>
      <a:lvl8pPr marL="1371600" algn="ctr" defTabSz="4389438" rtl="0" eaLnBrk="1" fontAlgn="base" hangingPunct="1">
        <a:spcBef>
          <a:spcPct val="0"/>
        </a:spcBef>
        <a:spcAft>
          <a:spcPct val="0"/>
        </a:spcAft>
        <a:defRPr sz="21200">
          <a:solidFill>
            <a:schemeClr val="tx2"/>
          </a:solidFill>
          <a:latin typeface="Arial" pitchFamily="19" charset="0"/>
        </a:defRPr>
      </a:lvl8pPr>
      <a:lvl9pPr marL="1828800" algn="ctr" defTabSz="4389438" rtl="0" eaLnBrk="1" fontAlgn="base" hangingPunct="1">
        <a:spcBef>
          <a:spcPct val="0"/>
        </a:spcBef>
        <a:spcAft>
          <a:spcPct val="0"/>
        </a:spcAft>
        <a:defRPr sz="21200">
          <a:solidFill>
            <a:schemeClr val="tx2"/>
          </a:solidFill>
          <a:latin typeface="Arial" pitchFamily="19" charset="0"/>
        </a:defRPr>
      </a:lvl9pPr>
    </p:titleStyle>
    <p:bodyStyle>
      <a:lvl1pPr marL="1644650" indent="-1644650" algn="r" defTabSz="4389438" rtl="0" eaLnBrk="1" fontAlgn="base" hangingPunct="1">
        <a:spcBef>
          <a:spcPct val="20000"/>
        </a:spcBef>
        <a:spcAft>
          <a:spcPct val="0"/>
        </a:spcAft>
        <a:defRPr sz="3500">
          <a:solidFill>
            <a:schemeClr val="tx1"/>
          </a:solidFill>
          <a:latin typeface="+mn-lt"/>
          <a:ea typeface="MS PGothic" panose="020B0600070205080204" pitchFamily="34" charset="-128"/>
          <a:cs typeface="MS PGothic" charset="0"/>
        </a:defRPr>
      </a:lvl1pPr>
      <a:lvl2pPr marL="3567113" indent="-1371600" algn="l" defTabSz="4389438" rtl="0" eaLnBrk="1" fontAlgn="base" hangingPunct="1">
        <a:spcBef>
          <a:spcPct val="20000"/>
        </a:spcBef>
        <a:spcAft>
          <a:spcPct val="0"/>
        </a:spcAft>
        <a:buChar char="–"/>
        <a:defRPr sz="13500">
          <a:solidFill>
            <a:schemeClr val="tx1"/>
          </a:solidFill>
          <a:latin typeface="+mn-lt"/>
          <a:ea typeface="MS PGothic" panose="020B0600070205080204" pitchFamily="34" charset="-128"/>
          <a:cs typeface="MS PGothic" charset="0"/>
        </a:defRPr>
      </a:lvl2pPr>
      <a:lvl3pPr marL="5486400" indent="-1096963" algn="l" defTabSz="4389438" rtl="0" eaLnBrk="1" fontAlgn="base" hangingPunct="1">
        <a:spcBef>
          <a:spcPct val="20000"/>
        </a:spcBef>
        <a:spcAft>
          <a:spcPct val="0"/>
        </a:spcAft>
        <a:buChar char="•"/>
        <a:defRPr sz="11600">
          <a:solidFill>
            <a:schemeClr val="tx1"/>
          </a:solidFill>
          <a:latin typeface="+mn-lt"/>
          <a:ea typeface="MS PGothic" panose="020B0600070205080204" pitchFamily="34" charset="-128"/>
          <a:cs typeface="MS PGothic" charset="0"/>
        </a:defRPr>
      </a:lvl3pPr>
      <a:lvl4pPr marL="7681913" indent="-1096963" algn="l" defTabSz="4389438" rtl="0" eaLnBrk="1" fontAlgn="base" hangingPunct="1">
        <a:spcBef>
          <a:spcPct val="20000"/>
        </a:spcBef>
        <a:spcAft>
          <a:spcPct val="0"/>
        </a:spcAft>
        <a:buChar char="–"/>
        <a:defRPr sz="9600">
          <a:solidFill>
            <a:schemeClr val="tx1"/>
          </a:solidFill>
          <a:latin typeface="+mn-lt"/>
          <a:ea typeface="MS PGothic" panose="020B0600070205080204" pitchFamily="34" charset="-128"/>
          <a:cs typeface="MS PGothic" charset="0"/>
        </a:defRPr>
      </a:lvl4pPr>
      <a:lvl5pPr marL="9875838" indent="-1096963" algn="l" defTabSz="4389438" rtl="0" eaLnBrk="1" fontAlgn="base" hangingPunct="1">
        <a:spcBef>
          <a:spcPct val="20000"/>
        </a:spcBef>
        <a:spcAft>
          <a:spcPct val="0"/>
        </a:spcAft>
        <a:buChar char="»"/>
        <a:defRPr sz="9600">
          <a:solidFill>
            <a:schemeClr val="tx1"/>
          </a:solidFill>
          <a:latin typeface="+mn-lt"/>
          <a:ea typeface="MS PGothic" panose="020B0600070205080204" pitchFamily="34" charset="-128"/>
          <a:cs typeface="MS PGothic" charset="0"/>
        </a:defRPr>
      </a:lvl5pPr>
      <a:lvl6pPr marL="10333038" indent="-1096963" algn="l" defTabSz="4389438" rtl="0" eaLnBrk="1" fontAlgn="base" hangingPunct="1">
        <a:spcBef>
          <a:spcPct val="20000"/>
        </a:spcBef>
        <a:spcAft>
          <a:spcPct val="0"/>
        </a:spcAft>
        <a:buChar char="»"/>
        <a:defRPr sz="9600">
          <a:solidFill>
            <a:schemeClr val="tx1"/>
          </a:solidFill>
          <a:latin typeface="+mn-lt"/>
          <a:ea typeface="ＭＳ Ｐゴシック" pitchFamily="19" charset="-128"/>
        </a:defRPr>
      </a:lvl6pPr>
      <a:lvl7pPr marL="10790238" indent="-1096963" algn="l" defTabSz="4389438" rtl="0" eaLnBrk="1" fontAlgn="base" hangingPunct="1">
        <a:spcBef>
          <a:spcPct val="20000"/>
        </a:spcBef>
        <a:spcAft>
          <a:spcPct val="0"/>
        </a:spcAft>
        <a:buChar char="»"/>
        <a:defRPr sz="9600">
          <a:solidFill>
            <a:schemeClr val="tx1"/>
          </a:solidFill>
          <a:latin typeface="+mn-lt"/>
          <a:ea typeface="ＭＳ Ｐゴシック" pitchFamily="19" charset="-128"/>
        </a:defRPr>
      </a:lvl7pPr>
      <a:lvl8pPr marL="11247438" indent="-1096963" algn="l" defTabSz="4389438" rtl="0" eaLnBrk="1" fontAlgn="base" hangingPunct="1">
        <a:spcBef>
          <a:spcPct val="20000"/>
        </a:spcBef>
        <a:spcAft>
          <a:spcPct val="0"/>
        </a:spcAft>
        <a:buChar char="»"/>
        <a:defRPr sz="9600">
          <a:solidFill>
            <a:schemeClr val="tx1"/>
          </a:solidFill>
          <a:latin typeface="+mn-lt"/>
          <a:ea typeface="ＭＳ Ｐゴシック" pitchFamily="19" charset="-128"/>
        </a:defRPr>
      </a:lvl8pPr>
      <a:lvl9pPr marL="11704638" indent="-1096963" algn="l" defTabSz="4389438" rtl="0" eaLnBrk="1" fontAlgn="base" hangingPunct="1">
        <a:spcBef>
          <a:spcPct val="20000"/>
        </a:spcBef>
        <a:spcAft>
          <a:spcPct val="0"/>
        </a:spcAft>
        <a:buChar char="»"/>
        <a:defRPr sz="9600">
          <a:solidFill>
            <a:schemeClr val="tx1"/>
          </a:solidFill>
          <a:latin typeface="+mn-lt"/>
          <a:ea typeface="ＭＳ Ｐゴシック" pitchFamily="1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png"/><Relationship Id="rId3" Type="http://schemas.openxmlformats.org/officeDocument/2006/relationships/hyperlink" Target="http://tesorosdepicasso.com/en/calligraphic-analysis-dub/" TargetMode="External"/><Relationship Id="rId7" Type="http://schemas.openxmlformats.org/officeDocument/2006/relationships/image" Target="../media/image1.png"/><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hyperlink" Target="https://collection.barnesfoundation.org/objects/5452/Girl-with-a-Goat-(La-Jeune-fille-a-la-chevre)/" TargetMode="External"/><Relationship Id="rId11" Type="http://schemas.openxmlformats.org/officeDocument/2006/relationships/image" Target="../media/image5.jpeg"/><Relationship Id="rId5" Type="http://schemas.openxmlformats.org/officeDocument/2006/relationships/hyperlink" Target="https://cedar.buffalo.edu/nij/documents/nij_ref.pdf" TargetMode="External"/><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hyperlink" Target="https://doi.org/10.15406/frcij.2017.04.00097" TargetMode="External"/><Relationship Id="rId9" Type="http://schemas.openxmlformats.org/officeDocument/2006/relationships/image" Target="../media/image3.png"/><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AutoShape 88"/>
          <p:cNvSpPr>
            <a:spLocks noChangeArrowheads="1"/>
          </p:cNvSpPr>
          <p:nvPr/>
        </p:nvSpPr>
        <p:spPr bwMode="auto">
          <a:xfrm>
            <a:off x="744538" y="914400"/>
            <a:ext cx="42498962" cy="4940300"/>
          </a:xfrm>
          <a:prstGeom prst="roundRect">
            <a:avLst>
              <a:gd name="adj" fmla="val 3722"/>
            </a:avLst>
          </a:prstGeom>
          <a:solidFill>
            <a:srgbClr val="88111B"/>
          </a:solidFill>
          <a:ln>
            <a:noFill/>
          </a:ln>
        </p:spPr>
        <p:txBody>
          <a:bodyPr lIns="45720" rIns="45720" anchor="ctr">
            <a:spAutoFit/>
          </a:bodyPr>
          <a:lstStyle>
            <a:lvl1pPr>
              <a:defRPr sz="1700" i="1">
                <a:solidFill>
                  <a:schemeClr val="tx1"/>
                </a:solidFill>
                <a:latin typeface="Arial" panose="020B0604020202020204" pitchFamily="34" charset="0"/>
                <a:ea typeface="MS PGothic" panose="020B0600070205080204" pitchFamily="34" charset="-128"/>
              </a:defRPr>
            </a:lvl1pPr>
            <a:lvl2pPr marL="742950" indent="-285750">
              <a:defRPr sz="1700" i="1">
                <a:solidFill>
                  <a:schemeClr val="tx1"/>
                </a:solidFill>
                <a:latin typeface="Arial" panose="020B0604020202020204" pitchFamily="34" charset="0"/>
                <a:ea typeface="MS PGothic" panose="020B0600070205080204" pitchFamily="34" charset="-128"/>
              </a:defRPr>
            </a:lvl2pPr>
            <a:lvl3pPr marL="1143000" indent="-228600">
              <a:defRPr sz="1700" i="1">
                <a:solidFill>
                  <a:schemeClr val="tx1"/>
                </a:solidFill>
                <a:latin typeface="Arial" panose="020B0604020202020204" pitchFamily="34" charset="0"/>
                <a:ea typeface="MS PGothic" panose="020B0600070205080204" pitchFamily="34" charset="-128"/>
              </a:defRPr>
            </a:lvl3pPr>
            <a:lvl4pPr marL="1600200" indent="-228600">
              <a:defRPr sz="1700" i="1">
                <a:solidFill>
                  <a:schemeClr val="tx1"/>
                </a:solidFill>
                <a:latin typeface="Arial" panose="020B0604020202020204" pitchFamily="34" charset="0"/>
                <a:ea typeface="MS PGothic" panose="020B0600070205080204" pitchFamily="34" charset="-128"/>
              </a:defRPr>
            </a:lvl4pPr>
            <a:lvl5pPr marL="2057400" indent="-228600">
              <a:defRPr sz="17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4098" name="AutoShape 83"/>
          <p:cNvSpPr>
            <a:spLocks noChangeArrowheads="1"/>
          </p:cNvSpPr>
          <p:nvPr/>
        </p:nvSpPr>
        <p:spPr bwMode="auto">
          <a:xfrm>
            <a:off x="672868" y="7289859"/>
            <a:ext cx="9806667" cy="7196911"/>
          </a:xfrm>
          <a:prstGeom prst="roundRect">
            <a:avLst>
              <a:gd name="adj" fmla="val 5694"/>
            </a:avLst>
          </a:prstGeom>
          <a:solidFill>
            <a:srgbClr val="827566">
              <a:alpha val="20000"/>
            </a:srgbClr>
          </a:solidFill>
          <a:ln w="9525">
            <a:solidFill>
              <a:srgbClr val="827566"/>
            </a:solidFill>
            <a:round/>
            <a:headEnd/>
            <a:tailEnd/>
          </a:ln>
        </p:spPr>
        <p:txBody>
          <a:bodyPr lIns="0" tIns="0" rIns="0" bIns="0"/>
          <a:lstStyle>
            <a:lvl1pPr>
              <a:defRPr sz="1700" i="1">
                <a:solidFill>
                  <a:schemeClr val="tx1"/>
                </a:solidFill>
                <a:latin typeface="Arial" panose="020B0604020202020204" pitchFamily="34" charset="0"/>
                <a:ea typeface="MS PGothic" panose="020B0600070205080204" pitchFamily="34" charset="-128"/>
              </a:defRPr>
            </a:lvl1pPr>
            <a:lvl2pPr marL="742950" indent="-285750">
              <a:defRPr sz="1700" i="1">
                <a:solidFill>
                  <a:schemeClr val="tx1"/>
                </a:solidFill>
                <a:latin typeface="Arial" panose="020B0604020202020204" pitchFamily="34" charset="0"/>
                <a:ea typeface="MS PGothic" panose="020B0600070205080204" pitchFamily="34" charset="-128"/>
              </a:defRPr>
            </a:lvl2pPr>
            <a:lvl3pPr marL="1143000" indent="-228600">
              <a:defRPr sz="1700" i="1">
                <a:solidFill>
                  <a:schemeClr val="tx1"/>
                </a:solidFill>
                <a:latin typeface="Arial" panose="020B0604020202020204" pitchFamily="34" charset="0"/>
                <a:ea typeface="MS PGothic" panose="020B0600070205080204" pitchFamily="34" charset="-128"/>
              </a:defRPr>
            </a:lvl3pPr>
            <a:lvl4pPr marL="1600200" indent="-228600">
              <a:defRPr sz="1700" i="1">
                <a:solidFill>
                  <a:schemeClr val="tx1"/>
                </a:solidFill>
                <a:latin typeface="Arial" panose="020B0604020202020204" pitchFamily="34" charset="0"/>
                <a:ea typeface="MS PGothic" panose="020B0600070205080204" pitchFamily="34" charset="-128"/>
              </a:defRPr>
            </a:lvl4pPr>
            <a:lvl5pPr marL="2057400" indent="-228600">
              <a:defRPr sz="17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2800"/>
          </a:p>
        </p:txBody>
      </p:sp>
      <p:sp>
        <p:nvSpPr>
          <p:cNvPr id="4099" name="Text Box 25"/>
          <p:cNvSpPr txBox="1">
            <a:spLocks noChangeArrowheads="1"/>
          </p:cNvSpPr>
          <p:nvPr/>
        </p:nvSpPr>
        <p:spPr bwMode="auto">
          <a:xfrm>
            <a:off x="776288" y="1502741"/>
            <a:ext cx="42467211" cy="246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a:r>
              <a:rPr lang="en-US" sz="8000" b="1" i="0" dirty="0">
                <a:solidFill>
                  <a:schemeClr val="bg1"/>
                </a:solidFill>
                <a:latin typeface="Arial"/>
                <a:ea typeface="MS PGothic"/>
                <a:cs typeface="Arial"/>
              </a:rPr>
              <a:t>A Potential Picasso: A Forensic Signature Analysis between </a:t>
            </a:r>
          </a:p>
          <a:p>
            <a:pPr algn="ctr"/>
            <a:r>
              <a:rPr lang="en-US" sz="8000" b="1" i="0" dirty="0">
                <a:solidFill>
                  <a:schemeClr val="bg1"/>
                </a:solidFill>
                <a:latin typeface="Arial"/>
                <a:ea typeface="MS PGothic"/>
                <a:cs typeface="Arial"/>
              </a:rPr>
              <a:t>Pablo Picasso and a Thrift Shop Find</a:t>
            </a:r>
            <a:endParaRPr lang="en-US" sz="8000" b="1" dirty="0">
              <a:solidFill>
                <a:schemeClr val="bg1"/>
              </a:solidFill>
              <a:latin typeface="Arial"/>
              <a:ea typeface="MS PGothic"/>
              <a:cs typeface="Arial"/>
            </a:endParaRPr>
          </a:p>
        </p:txBody>
      </p:sp>
      <p:sp>
        <p:nvSpPr>
          <p:cNvPr id="4100" name="Text Box 27"/>
          <p:cNvSpPr txBox="1">
            <a:spLocks noChangeArrowheads="1"/>
          </p:cNvSpPr>
          <p:nvPr/>
        </p:nvSpPr>
        <p:spPr bwMode="auto">
          <a:xfrm>
            <a:off x="744538" y="3981103"/>
            <a:ext cx="42498962" cy="1084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60020" tIns="80010" rIns="160020" bIns="80010" anchor="t">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a:r>
              <a:rPr lang="en-US" altLang="en-US" sz="6000" i="0" dirty="0">
                <a:solidFill>
                  <a:schemeClr val="bg1"/>
                </a:solidFill>
                <a:latin typeface="Arial"/>
                <a:ea typeface="MS PGothic"/>
                <a:cs typeface="Arial"/>
              </a:rPr>
              <a:t>Alina Hagen</a:t>
            </a:r>
          </a:p>
        </p:txBody>
      </p:sp>
      <p:sp>
        <p:nvSpPr>
          <p:cNvPr id="4101" name="AutoShape 35"/>
          <p:cNvSpPr>
            <a:spLocks noChangeArrowheads="1"/>
          </p:cNvSpPr>
          <p:nvPr/>
        </p:nvSpPr>
        <p:spPr bwMode="auto">
          <a:xfrm>
            <a:off x="711200" y="6138711"/>
            <a:ext cx="9793575" cy="1151148"/>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rPr>
              <a:t>Abstract</a:t>
            </a:r>
          </a:p>
        </p:txBody>
      </p:sp>
      <p:sp>
        <p:nvSpPr>
          <p:cNvPr id="4103" name="Text Box 52"/>
          <p:cNvSpPr txBox="1">
            <a:spLocks noChangeArrowheads="1"/>
          </p:cNvSpPr>
          <p:nvPr/>
        </p:nvSpPr>
        <p:spPr bwMode="auto">
          <a:xfrm>
            <a:off x="666297" y="15791020"/>
            <a:ext cx="9789146" cy="15018917"/>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lIns="0" tIns="0" rIns="0" bIns="0" anchor="t"/>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just"/>
            <a:r>
              <a:rPr lang="en-US" sz="2500" i="0" dirty="0">
                <a:latin typeface="Arial"/>
                <a:ea typeface="MS PGothic"/>
                <a:cs typeface="Arial"/>
              </a:rPr>
              <a:t>Graphology is an observational scientific study involving the analysis and categorization of handwriting characteristics to prove authorship. Today, it is used as a legitimate form of forensic evidence for various legal, civil, and criminal cases, such as verifying questionable artworks. While forensic graphology alone cannot confirm nor deny if Picasso painted the subject artwork, it can confirm several other things that can aid in attribution confirmation when paired with other historical, chemical, or stylistic pieces of evidence.</a:t>
            </a:r>
            <a:endParaRPr lang="en-US" sz="2500" dirty="0">
              <a:latin typeface="Arial"/>
              <a:ea typeface="MS PGothic"/>
              <a:cs typeface="Arial"/>
            </a:endParaRPr>
          </a:p>
          <a:p>
            <a:pPr algn="just"/>
            <a:endParaRPr lang="en-US" sz="2500" dirty="0">
              <a:cs typeface="Arial"/>
            </a:endParaRPr>
          </a:p>
          <a:p>
            <a:pPr algn="just"/>
            <a:r>
              <a:rPr lang="en-US" sz="2500" i="0" dirty="0">
                <a:latin typeface="Arial"/>
                <a:ea typeface="MS PGothic"/>
                <a:cs typeface="Arial"/>
              </a:rPr>
              <a:t>In 2017, a Chilean art investigation company, Veritart, conducted a similar graphological analysis of Picasso, which helped establish the skeleton structure for the methodology of this study. </a:t>
            </a:r>
          </a:p>
          <a:p>
            <a:pPr algn="just"/>
            <a:endParaRPr lang="en-US" sz="2500" dirty="0">
              <a:cs typeface="Arial"/>
            </a:endParaRPr>
          </a:p>
          <a:p>
            <a:pPr algn="just"/>
            <a:r>
              <a:rPr lang="en-US" sz="2500" i="0" dirty="0">
                <a:latin typeface="Arial"/>
                <a:ea typeface="MS PGothic"/>
                <a:cs typeface="Arial"/>
              </a:rPr>
              <a:t>During the Fall 2022 semester, this study used a catalog raisonné to compile and categorize 333 authenticated works based on year, medium, and whether they were signed. For Picasso's Oil Paintings (</a:t>
            </a:r>
            <a:r>
              <a:rPr lang="en-US" sz="2500" dirty="0">
                <a:latin typeface="Arial"/>
                <a:ea typeface="MS PGothic"/>
                <a:cs typeface="Arial"/>
              </a:rPr>
              <a:t>N</a:t>
            </a:r>
            <a:r>
              <a:rPr lang="en-US" sz="2500" i="0" dirty="0">
                <a:latin typeface="Arial"/>
                <a:ea typeface="MS PGothic"/>
                <a:cs typeface="Arial"/>
              </a:rPr>
              <a:t>=68), the statistical analysis determined that Picasso dated his work 75% of the time (</a:t>
            </a:r>
            <a:r>
              <a:rPr lang="en-US" sz="2500" dirty="0">
                <a:latin typeface="Arial"/>
                <a:ea typeface="MS PGothic"/>
                <a:cs typeface="Arial"/>
              </a:rPr>
              <a:t>VR</a:t>
            </a:r>
            <a:r>
              <a:rPr lang="en-US" sz="2500" i="0" dirty="0">
                <a:latin typeface="Arial"/>
                <a:ea typeface="MS PGothic"/>
                <a:cs typeface="Arial"/>
              </a:rPr>
              <a:t>= 0.25). Of his signed works (</a:t>
            </a:r>
            <a:r>
              <a:rPr lang="en-US" sz="2500" dirty="0">
                <a:latin typeface="Arial"/>
                <a:ea typeface="MS PGothic"/>
                <a:cs typeface="Arial"/>
              </a:rPr>
              <a:t>N</a:t>
            </a:r>
            <a:r>
              <a:rPr lang="en-US" sz="2500" i="0" dirty="0">
                <a:latin typeface="Arial"/>
                <a:ea typeface="MS PGothic"/>
                <a:cs typeface="Arial"/>
              </a:rPr>
              <a:t> =51), he most frequently (29.4%) signed them in the bottom right corner (</a:t>
            </a:r>
            <a:r>
              <a:rPr lang="en-US" sz="2500" dirty="0">
                <a:latin typeface="Arial"/>
                <a:ea typeface="MS PGothic"/>
                <a:cs typeface="Arial"/>
              </a:rPr>
              <a:t>VR</a:t>
            </a:r>
            <a:r>
              <a:rPr lang="en-US" sz="2500" i="0" dirty="0">
                <a:latin typeface="Arial"/>
                <a:ea typeface="MS PGothic"/>
                <a:cs typeface="Arial"/>
              </a:rPr>
              <a:t>= 0.71), dated them only 16% of the time (</a:t>
            </a:r>
            <a:r>
              <a:rPr lang="en-US" sz="2500" dirty="0">
                <a:latin typeface="Arial"/>
                <a:ea typeface="MS PGothic"/>
                <a:cs typeface="Arial"/>
              </a:rPr>
              <a:t>VR</a:t>
            </a:r>
            <a:r>
              <a:rPr lang="en-US" sz="2500" i="0" dirty="0">
                <a:latin typeface="Arial"/>
                <a:ea typeface="MS PGothic"/>
                <a:cs typeface="Arial"/>
              </a:rPr>
              <a:t>= 0.84), and underlined them 47% of the time (</a:t>
            </a:r>
            <a:r>
              <a:rPr lang="en-US" sz="2500" dirty="0">
                <a:latin typeface="Arial"/>
                <a:ea typeface="MS PGothic"/>
                <a:cs typeface="Arial"/>
              </a:rPr>
              <a:t>VR</a:t>
            </a:r>
            <a:r>
              <a:rPr lang="en-US" sz="2500" i="0" dirty="0">
                <a:latin typeface="Arial"/>
                <a:ea typeface="MS PGothic"/>
                <a:cs typeface="Arial"/>
              </a:rPr>
              <a:t>= 0.53). This quantitative analysis established a statistical foundation and class characteristics for the graphological profile and isolated 51 signed oil paintings as potential subjects for further graphological examination. </a:t>
            </a:r>
            <a:endParaRPr lang="en-US" sz="2500" dirty="0">
              <a:latin typeface="Arial"/>
              <a:ea typeface="MS PGothic"/>
              <a:cs typeface="Arial"/>
            </a:endParaRPr>
          </a:p>
          <a:p>
            <a:endParaRPr lang="en-US" altLang="en-US" sz="2400" i="0" dirty="0">
              <a:cs typeface="Arial"/>
            </a:endParaRPr>
          </a:p>
          <a:p>
            <a:r>
              <a:rPr lang="en-US" altLang="en-US" sz="2400" i="0" dirty="0"/>
              <a:t> </a:t>
            </a:r>
          </a:p>
          <a:p>
            <a:pPr algn="just" eaLnBrk="1" hangingPunct="1">
              <a:lnSpc>
                <a:spcPct val="110000"/>
              </a:lnSpc>
              <a:spcAft>
                <a:spcPct val="100000"/>
              </a:spcAft>
            </a:pPr>
            <a:endParaRPr lang="en-US" altLang="en-US" sz="1800" i="0" dirty="0">
              <a:latin typeface="Times New Roman" panose="02020603050405020304" pitchFamily="18" charset="0"/>
            </a:endParaRPr>
          </a:p>
        </p:txBody>
      </p:sp>
      <p:sp>
        <p:nvSpPr>
          <p:cNvPr id="2" name="Text Box 56"/>
          <p:cNvSpPr txBox="1">
            <a:spLocks noChangeArrowheads="1"/>
          </p:cNvSpPr>
          <p:nvPr/>
        </p:nvSpPr>
        <p:spPr bwMode="auto">
          <a:xfrm>
            <a:off x="776288" y="4945532"/>
            <a:ext cx="42435462"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4800" i="0" dirty="0">
                <a:solidFill>
                  <a:schemeClr val="bg1"/>
                </a:solidFill>
                <a:latin typeface="Arial Narrow"/>
                <a:ea typeface="MS PGothic"/>
              </a:rPr>
              <a:t>The University of Tampa's Department of Art and Design | B.A. in Museum Studies</a:t>
            </a:r>
            <a:endParaRPr lang="en-US" altLang="en-US" sz="4800" i="0" dirty="0">
              <a:solidFill>
                <a:schemeClr val="bg1"/>
              </a:solidFill>
              <a:latin typeface="Arial Narrow" panose="020B0606020202030204" pitchFamily="34" charset="0"/>
            </a:endParaRPr>
          </a:p>
        </p:txBody>
      </p:sp>
      <p:sp>
        <p:nvSpPr>
          <p:cNvPr id="4104" name="AutoShape 57"/>
          <p:cNvSpPr>
            <a:spLocks noChangeArrowheads="1"/>
          </p:cNvSpPr>
          <p:nvPr/>
        </p:nvSpPr>
        <p:spPr bwMode="auto">
          <a:xfrm>
            <a:off x="656539" y="14462566"/>
            <a:ext cx="9808662" cy="1258617"/>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latin typeface="Arial"/>
                <a:ea typeface="MS PGothic"/>
                <a:cs typeface="Arial"/>
              </a:rPr>
              <a:t>Background</a:t>
            </a:r>
            <a:endParaRPr lang="en-US" altLang="en-US" sz="5100" b="1" i="0" dirty="0">
              <a:solidFill>
                <a:schemeClr val="bg1"/>
              </a:solidFill>
            </a:endParaRPr>
          </a:p>
        </p:txBody>
      </p:sp>
      <p:sp>
        <p:nvSpPr>
          <p:cNvPr id="4105" name="AutoShape 70"/>
          <p:cNvSpPr>
            <a:spLocks noChangeArrowheads="1"/>
          </p:cNvSpPr>
          <p:nvPr/>
        </p:nvSpPr>
        <p:spPr bwMode="auto">
          <a:xfrm>
            <a:off x="10914208" y="6159624"/>
            <a:ext cx="17051192" cy="1130235"/>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latin typeface="Arial"/>
                <a:ea typeface="MS PGothic"/>
                <a:cs typeface="Arial"/>
              </a:rPr>
              <a:t>Methodology</a:t>
            </a:r>
            <a:endParaRPr lang="en-US" altLang="en-US" sz="5100" b="1" i="0" dirty="0">
              <a:solidFill>
                <a:schemeClr val="bg1"/>
              </a:solidFill>
              <a:cs typeface="Arial"/>
            </a:endParaRPr>
          </a:p>
        </p:txBody>
      </p:sp>
      <p:sp>
        <p:nvSpPr>
          <p:cNvPr id="4106" name="AutoShape 71"/>
          <p:cNvSpPr>
            <a:spLocks noChangeArrowheads="1"/>
          </p:cNvSpPr>
          <p:nvPr/>
        </p:nvSpPr>
        <p:spPr bwMode="auto">
          <a:xfrm>
            <a:off x="28346400" y="6138711"/>
            <a:ext cx="14805152" cy="1151148"/>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rPr>
              <a:t>Graphological Results</a:t>
            </a:r>
          </a:p>
        </p:txBody>
      </p:sp>
      <p:sp>
        <p:nvSpPr>
          <p:cNvPr id="4107" name="AutoShape 72"/>
          <p:cNvSpPr>
            <a:spLocks noChangeArrowheads="1"/>
          </p:cNvSpPr>
          <p:nvPr/>
        </p:nvSpPr>
        <p:spPr bwMode="auto">
          <a:xfrm>
            <a:off x="28333821" y="14068737"/>
            <a:ext cx="14690246" cy="1033195"/>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3400" b="1" dirty="0">
                <a:solidFill>
                  <a:schemeClr val="bg1"/>
                </a:solidFill>
                <a:latin typeface="Arial"/>
                <a:ea typeface="MS PGothic"/>
                <a:cs typeface="Arial"/>
              </a:rPr>
              <a:t>Family of Saltimbanques </a:t>
            </a:r>
            <a:r>
              <a:rPr lang="en-US" altLang="en-US" sz="3400" b="1" i="0" dirty="0">
                <a:solidFill>
                  <a:schemeClr val="bg1"/>
                </a:solidFill>
                <a:latin typeface="Arial"/>
                <a:ea typeface="MS PGothic"/>
                <a:cs typeface="Arial"/>
              </a:rPr>
              <a:t>(1905) &amp; The Thrift Store Painting (ca. 1905)</a:t>
            </a:r>
            <a:endParaRPr lang="en-US" altLang="en-US" sz="3400" b="1" i="0" dirty="0">
              <a:solidFill>
                <a:schemeClr val="bg1"/>
              </a:solidFill>
            </a:endParaRPr>
          </a:p>
        </p:txBody>
      </p:sp>
      <p:sp>
        <p:nvSpPr>
          <p:cNvPr id="4108" name="Text Box 75"/>
          <p:cNvSpPr txBox="1">
            <a:spLocks noChangeArrowheads="1"/>
          </p:cNvSpPr>
          <p:nvPr/>
        </p:nvSpPr>
        <p:spPr bwMode="auto">
          <a:xfrm>
            <a:off x="62612976" y="29625955"/>
            <a:ext cx="8847244"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en-US" sz="3200" b="1" i="0" dirty="0">
                <a:solidFill>
                  <a:srgbClr val="CE1126"/>
                </a:solidFill>
              </a:rPr>
              <a:t>References</a:t>
            </a:r>
          </a:p>
        </p:txBody>
      </p:sp>
      <p:sp>
        <p:nvSpPr>
          <p:cNvPr id="4109" name="AutoShape 81"/>
          <p:cNvSpPr>
            <a:spLocks noChangeArrowheads="1"/>
          </p:cNvSpPr>
          <p:nvPr/>
        </p:nvSpPr>
        <p:spPr bwMode="auto">
          <a:xfrm>
            <a:off x="28914725" y="35171063"/>
            <a:ext cx="10010775" cy="666750"/>
          </a:xfrm>
          <a:prstGeom prst="roundRect">
            <a:avLst>
              <a:gd name="adj" fmla="val 16667"/>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0010" tIns="80010" rIns="80010" bIns="80010">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endParaRPr lang="en-US" altLang="en-US" sz="3000" b="1" i="0">
              <a:solidFill>
                <a:schemeClr val="accent2"/>
              </a:solidFill>
            </a:endParaRPr>
          </a:p>
        </p:txBody>
      </p:sp>
      <p:sp>
        <p:nvSpPr>
          <p:cNvPr id="4110" name="Text Box 84"/>
          <p:cNvSpPr txBox="1">
            <a:spLocks noChangeArrowheads="1"/>
          </p:cNvSpPr>
          <p:nvPr/>
        </p:nvSpPr>
        <p:spPr bwMode="auto">
          <a:xfrm>
            <a:off x="940656" y="7387453"/>
            <a:ext cx="9524545" cy="6924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r>
              <a:rPr lang="en-US" sz="2500" i="0" dirty="0">
                <a:latin typeface="Arial"/>
                <a:ea typeface="MS PGothic"/>
                <a:cs typeface="Arial"/>
              </a:rPr>
              <a:t>Since the summer of 2019, Museum Studies and Chemistry students at the University of Tampa have collaborated on the "Potential Picasso Project," an interdisciplinary investigation of a "thrift shop" painting signed "Picasso 1905" in the lower left corner. This project installment utilizes art historical and forensic graphological resources to conduct a forensic analysis of the signature evidence to determine if attribution of the subject artwork can be made to Pablo Picasso according to his signature conventions from 1904 to 1906. The year 1905 is significant when conducting art historical research regarding Picasso, as it marks a shift from his stylistic "blue period" to "rose." Therefore, signed, authentic oil paintings painted by Picasso across both stylistic periods (during the years 1904, 1905, and 1906) have been selected to create a graphological profile of Pablo Picasso to compare against the subject artwork. Concurrently, a statistical analysis of a sample of Picasso's main body of work from these periods, pulled from a catalog raisonné, determined how often and where Picasso signed his work and how often he dated it. </a:t>
            </a:r>
            <a:r>
              <a:rPr lang="en-US" altLang="ja-JP" sz="2500" i="0" dirty="0">
                <a:latin typeface="Arial"/>
                <a:ea typeface="MS PGothic"/>
                <a:cs typeface="Arial"/>
              </a:rPr>
              <a:t> </a:t>
            </a:r>
            <a:endParaRPr lang="en-US" altLang="en-US" sz="2500" dirty="0">
              <a:cs typeface="Arial"/>
            </a:endParaRPr>
          </a:p>
        </p:txBody>
      </p:sp>
      <p:sp>
        <p:nvSpPr>
          <p:cNvPr id="4111" name="Text Box 96"/>
          <p:cNvSpPr txBox="1">
            <a:spLocks noChangeArrowheads="1"/>
          </p:cNvSpPr>
          <p:nvPr/>
        </p:nvSpPr>
        <p:spPr bwMode="auto">
          <a:xfrm>
            <a:off x="1463675" y="25539700"/>
            <a:ext cx="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3000" i="0"/>
          </a:p>
        </p:txBody>
      </p:sp>
      <p:sp>
        <p:nvSpPr>
          <p:cNvPr id="4112" name="Text Box 101"/>
          <p:cNvSpPr txBox="1">
            <a:spLocks noChangeArrowheads="1"/>
          </p:cNvSpPr>
          <p:nvPr/>
        </p:nvSpPr>
        <p:spPr bwMode="auto">
          <a:xfrm>
            <a:off x="92917610" y="20216915"/>
            <a:ext cx="7901424" cy="8987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r>
              <a:rPr lang="en-US" sz="2550" i="0" dirty="0">
                <a:solidFill>
                  <a:schemeClr val="bg1"/>
                </a:solidFill>
                <a:latin typeface="Arial"/>
                <a:ea typeface="MS PGothic"/>
                <a:cs typeface="Arial"/>
              </a:rPr>
              <a:t>The direct comparison between the disputable signature of the Potential Picasso and the authentic signature of </a:t>
            </a:r>
            <a:r>
              <a:rPr lang="en-US" sz="2550" dirty="0">
                <a:solidFill>
                  <a:schemeClr val="bg1"/>
                </a:solidFill>
                <a:latin typeface="Arial"/>
                <a:ea typeface="MS PGothic"/>
                <a:cs typeface="Arial"/>
              </a:rPr>
              <a:t>Girl with a Goat </a:t>
            </a:r>
            <a:r>
              <a:rPr lang="en-US" sz="2550" i="0" dirty="0">
                <a:solidFill>
                  <a:schemeClr val="bg1"/>
                </a:solidFill>
                <a:latin typeface="Arial"/>
                <a:ea typeface="MS PGothic"/>
                <a:cs typeface="Arial"/>
              </a:rPr>
              <a:t>revealed that the potential signature on the subject artwork does not match 6 of the 7 observed phenomenon identified in the graphological profile of Pablo Picasso. Preliminary conclusions of the graphological examination include: Picasso did not paint the signature and the artist who did paint it did not have an understanding of Picasso's graphological profile; Picasso did paint the signature, but not in a way that aligned with his graphological profile of the period; or Picasso did paint the signature, but not during this period, meaning the signature might be misdated.</a:t>
            </a:r>
            <a:endParaRPr lang="en-US" sz="2550" i="0" dirty="0">
              <a:solidFill>
                <a:schemeClr val="bg1"/>
              </a:solidFill>
              <a:ea typeface="MS PGothic"/>
              <a:cs typeface="Arial"/>
            </a:endParaRPr>
          </a:p>
          <a:p>
            <a:pPr eaLnBrk="1" hangingPunct="1">
              <a:lnSpc>
                <a:spcPct val="110000"/>
              </a:lnSpc>
            </a:pPr>
            <a:endParaRPr lang="en-US" altLang="en-US" sz="2400" i="0" dirty="0">
              <a:cs typeface="Arial" panose="020B0604020202020204" pitchFamily="34" charset="0"/>
            </a:endParaRPr>
          </a:p>
        </p:txBody>
      </p:sp>
      <p:sp>
        <p:nvSpPr>
          <p:cNvPr id="4113" name="Text Box 114"/>
          <p:cNvSpPr txBox="1">
            <a:spLocks noChangeArrowheads="1"/>
          </p:cNvSpPr>
          <p:nvPr/>
        </p:nvSpPr>
        <p:spPr bwMode="auto">
          <a:xfrm>
            <a:off x="28346401" y="20312057"/>
            <a:ext cx="14677664" cy="7880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just">
              <a:lnSpc>
                <a:spcPct val="110000"/>
              </a:lnSpc>
              <a:spcAft>
                <a:spcPct val="100000"/>
              </a:spcAft>
            </a:pPr>
            <a:r>
              <a:rPr lang="en-US" altLang="en-US" sz="2500" i="0" dirty="0">
                <a:cs typeface="Arial"/>
              </a:rPr>
              <a:t>During the signature mapping process, the first five out of the six authentic signature evaluations were relatively consistent, or at the very least, unsurprising in nature. When the final signature evaluation for </a:t>
            </a:r>
            <a:r>
              <a:rPr lang="en-US" altLang="en-US" sz="2500" dirty="0">
                <a:cs typeface="Arial"/>
              </a:rPr>
              <a:t>Family of Saltimbanques </a:t>
            </a:r>
            <a:r>
              <a:rPr lang="en-US" altLang="en-US" sz="2500" i="0" dirty="0">
                <a:cs typeface="Arial"/>
              </a:rPr>
              <a:t>(1905) was conducted, there was no question that it</a:t>
            </a:r>
            <a:r>
              <a:rPr lang="en-US" altLang="en-US" sz="2500" dirty="0">
                <a:cs typeface="Arial"/>
              </a:rPr>
              <a:t> </a:t>
            </a:r>
            <a:r>
              <a:rPr lang="en-US" altLang="en-US" sz="2500" i="0" dirty="0">
                <a:cs typeface="Arial"/>
              </a:rPr>
              <a:t>was an authentic signature, but when compared against the other evaluations it was noticeably an outlier.</a:t>
            </a:r>
          </a:p>
          <a:p>
            <a:pPr algn="just">
              <a:lnSpc>
                <a:spcPct val="110000"/>
              </a:lnSpc>
              <a:spcAft>
                <a:spcPct val="100000"/>
              </a:spcAft>
            </a:pPr>
            <a:r>
              <a:rPr lang="en-US" altLang="en-US" sz="2500" i="0" dirty="0">
                <a:cs typeface="Arial"/>
              </a:rPr>
              <a:t>What was surprising is the similarities shared between the </a:t>
            </a:r>
            <a:r>
              <a:rPr lang="en-US" altLang="en-US" sz="2500" dirty="0">
                <a:cs typeface="Arial"/>
              </a:rPr>
              <a:t>Family</a:t>
            </a:r>
            <a:r>
              <a:rPr lang="en-US" altLang="en-US" sz="2500" i="0" dirty="0">
                <a:cs typeface="Arial"/>
              </a:rPr>
              <a:t> and Thrift Shop painting, matching six out of nine relevant characteristics (because of </a:t>
            </a:r>
            <a:r>
              <a:rPr lang="en-US" altLang="en-US" sz="2500" dirty="0">
                <a:cs typeface="Arial"/>
              </a:rPr>
              <a:t>Family</a:t>
            </a:r>
            <a:r>
              <a:rPr lang="en-US" altLang="en-US" sz="2500" i="0" dirty="0">
                <a:cs typeface="Arial"/>
              </a:rPr>
              <a:t>’s lack of underline, characteristic 8 and 9 have been excluded). This is a significant improvement from the greater graphological profile, where the Thrift Store painting only exhibited three of the eleven observed characteristics from the first 5 evaluations (See: Graphological results). </a:t>
            </a:r>
          </a:p>
          <a:p>
            <a:pPr algn="just">
              <a:lnSpc>
                <a:spcPct val="110000"/>
              </a:lnSpc>
              <a:spcAft>
                <a:spcPct val="100000"/>
              </a:spcAft>
            </a:pPr>
            <a:r>
              <a:rPr lang="en-US" altLang="en-US" sz="2500" i="0" dirty="0">
                <a:cs typeface="Arial"/>
              </a:rPr>
              <a:t>According to research from the National Gallery of Art, the holding institution for </a:t>
            </a:r>
            <a:r>
              <a:rPr lang="en-US" altLang="en-US" sz="2500" dirty="0">
                <a:cs typeface="Arial"/>
              </a:rPr>
              <a:t>Family</a:t>
            </a:r>
            <a:r>
              <a:rPr lang="en-US" altLang="en-US" sz="2500" i="0" dirty="0">
                <a:cs typeface="Arial"/>
              </a:rPr>
              <a:t>, this painting was created and redone multiple times over the course of 9 months from 1904 to 1905. This suggests that Picasso began this painting during his blue period, a time in Picasso’s life that was dominated by melancholy, and finished it during his rose period, where Picasso began to explore more regarding his relationships with other people, his stylistic choices, and drug use; implying that this painting was the product of Picasso’s mental and stylistic transition. Unfortunately, due to time restraints, this project was unable to explore this new development more thoroughly , however,</a:t>
            </a:r>
            <a:r>
              <a:rPr lang="en-US" altLang="en-US" sz="2500" i="0" dirty="0">
                <a:latin typeface="+mj-lt"/>
                <a:cs typeface="Arial"/>
              </a:rPr>
              <a:t> </a:t>
            </a:r>
            <a:r>
              <a:rPr lang="en-US" sz="2500" i="0" dirty="0">
                <a:effectLst/>
                <a:latin typeface="+mj-lt"/>
              </a:rPr>
              <a:t>further research could more closely examine similarities of the signatures found these two paintings. </a:t>
            </a:r>
            <a:endParaRPr lang="en-US" altLang="en-US" sz="2500" i="0" dirty="0">
              <a:latin typeface="+mj-lt"/>
              <a:cs typeface="Arial"/>
            </a:endParaRPr>
          </a:p>
        </p:txBody>
      </p:sp>
      <p:sp>
        <p:nvSpPr>
          <p:cNvPr id="4114" name="Rectangle 115"/>
          <p:cNvSpPr>
            <a:spLocks noChangeArrowheads="1"/>
          </p:cNvSpPr>
          <p:nvPr/>
        </p:nvSpPr>
        <p:spPr bwMode="auto">
          <a:xfrm>
            <a:off x="33796922" y="-2327620"/>
            <a:ext cx="10047287" cy="11342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2400" i="0" dirty="0">
              <a:cs typeface="Arial"/>
            </a:endParaRPr>
          </a:p>
          <a:p>
            <a:pPr>
              <a:lnSpc>
                <a:spcPct val="110000"/>
              </a:lnSpc>
              <a:spcAft>
                <a:spcPct val="100000"/>
              </a:spcAft>
            </a:pPr>
            <a:endParaRPr lang="en-US" altLang="en-US" sz="3200" i="0" dirty="0"/>
          </a:p>
        </p:txBody>
      </p:sp>
      <p:sp>
        <p:nvSpPr>
          <p:cNvPr id="4115" name="Text Box 128"/>
          <p:cNvSpPr txBox="1">
            <a:spLocks noChangeArrowheads="1"/>
          </p:cNvSpPr>
          <p:nvPr/>
        </p:nvSpPr>
        <p:spPr bwMode="auto">
          <a:xfrm>
            <a:off x="10942320" y="7437378"/>
            <a:ext cx="17023081" cy="7509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numCol="3" spcCol="640080" anchor="t"/>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just"/>
            <a:r>
              <a:rPr lang="en-US" sz="2500" i="0" dirty="0">
                <a:solidFill>
                  <a:srgbClr val="0E101A"/>
                </a:solidFill>
                <a:latin typeface="Arial"/>
                <a:ea typeface="MS PGothic"/>
                <a:cs typeface="Arial"/>
              </a:rPr>
              <a:t>Of the 51 signed oil paintings, six authentic signatures were used to build a graphological profile for Picasso using forensic signature analysis techniques. This study only selected oil mediums to avoid graphological differences based on mediums. The six works used are as follows:</a:t>
            </a:r>
            <a:endParaRPr lang="en-US" sz="2500" i="0" dirty="0">
              <a:solidFill>
                <a:srgbClr val="0E101A"/>
              </a:solidFill>
              <a:cs typeface="Arial"/>
            </a:endParaRPr>
          </a:p>
          <a:p>
            <a:pPr algn="just"/>
            <a:endParaRPr lang="en-US" sz="2500" dirty="0">
              <a:solidFill>
                <a:srgbClr val="0E101A"/>
              </a:solidFill>
              <a:latin typeface="Arial"/>
              <a:ea typeface="MS PGothic"/>
              <a:cs typeface="Arial"/>
            </a:endParaRPr>
          </a:p>
          <a:p>
            <a:pPr marL="457200" indent="-457200">
              <a:buFontTx/>
              <a:buAutoNum type="arabicPeriod"/>
            </a:pPr>
            <a:r>
              <a:rPr lang="en-US" sz="2400" dirty="0">
                <a:latin typeface="Arial"/>
                <a:ea typeface="MS PGothic"/>
                <a:cs typeface="Arial"/>
              </a:rPr>
              <a:t>Girl with a Goat </a:t>
            </a:r>
            <a:r>
              <a:rPr lang="en-US" sz="2400" i="0" dirty="0">
                <a:latin typeface="Arial"/>
                <a:ea typeface="MS PGothic"/>
                <a:cs typeface="Arial"/>
              </a:rPr>
              <a:t>(1906): The Barnes Foundation</a:t>
            </a:r>
          </a:p>
          <a:p>
            <a:pPr marL="457200" indent="-457200">
              <a:buAutoNum type="arabicPeriod"/>
            </a:pPr>
            <a:r>
              <a:rPr lang="en-US" sz="2400" dirty="0">
                <a:latin typeface="Arial"/>
                <a:ea typeface="MS PGothic"/>
                <a:cs typeface="Arial"/>
              </a:rPr>
              <a:t>Self Portrait with Palette </a:t>
            </a:r>
            <a:r>
              <a:rPr lang="en-US" sz="2400" i="0" dirty="0">
                <a:latin typeface="Arial"/>
                <a:ea typeface="MS PGothic"/>
                <a:cs typeface="Arial"/>
              </a:rPr>
              <a:t>(1906)</a:t>
            </a:r>
            <a:r>
              <a:rPr lang="en-US" sz="2400" dirty="0">
                <a:latin typeface="Arial"/>
                <a:ea typeface="MS PGothic"/>
                <a:cs typeface="Arial"/>
              </a:rPr>
              <a:t>; </a:t>
            </a:r>
            <a:r>
              <a:rPr lang="en-US" sz="2400" i="0" dirty="0">
                <a:latin typeface="Arial"/>
                <a:ea typeface="MS PGothic"/>
                <a:cs typeface="Arial"/>
              </a:rPr>
              <a:t>Philadelphia Museum of Art</a:t>
            </a:r>
            <a:endParaRPr lang="en-US" sz="2400" i="0" dirty="0">
              <a:cs typeface="Arial"/>
            </a:endParaRPr>
          </a:p>
          <a:p>
            <a:pPr marL="457200" indent="-457200">
              <a:buAutoNum type="arabicPeriod"/>
            </a:pPr>
            <a:r>
              <a:rPr lang="en-US" sz="2400" dirty="0">
                <a:latin typeface="Arial"/>
                <a:ea typeface="MS PGothic"/>
                <a:cs typeface="Arial"/>
              </a:rPr>
              <a:t>Woman with Loaves </a:t>
            </a:r>
            <a:r>
              <a:rPr lang="en-US" sz="2400" i="0" dirty="0">
                <a:latin typeface="Arial"/>
                <a:ea typeface="MS PGothic"/>
                <a:cs typeface="Arial"/>
              </a:rPr>
              <a:t>(1906);</a:t>
            </a:r>
            <a:r>
              <a:rPr lang="en-US" sz="2400" dirty="0">
                <a:latin typeface="Arial"/>
                <a:ea typeface="MS PGothic"/>
                <a:cs typeface="Arial"/>
              </a:rPr>
              <a:t> </a:t>
            </a:r>
            <a:r>
              <a:rPr lang="en-US" sz="2400" i="0" dirty="0">
                <a:latin typeface="Arial"/>
                <a:ea typeface="MS PGothic"/>
                <a:cs typeface="Arial"/>
              </a:rPr>
              <a:t>Philadelphia Museum of Art</a:t>
            </a:r>
            <a:endParaRPr lang="en-US" sz="2400" i="0" dirty="0">
              <a:cs typeface="Arial"/>
            </a:endParaRPr>
          </a:p>
          <a:p>
            <a:pPr marL="457200" indent="-457200">
              <a:buAutoNum type="arabicPeriod"/>
            </a:pPr>
            <a:r>
              <a:rPr lang="en-US" sz="2400" dirty="0">
                <a:latin typeface="Arial"/>
                <a:ea typeface="MS PGothic"/>
                <a:cs typeface="Arial"/>
              </a:rPr>
              <a:t>Lady with a Fan </a:t>
            </a:r>
            <a:r>
              <a:rPr lang="en-US" sz="2400" i="0" dirty="0">
                <a:latin typeface="Arial"/>
                <a:ea typeface="MS PGothic"/>
                <a:cs typeface="Arial"/>
              </a:rPr>
              <a:t>(1905);</a:t>
            </a:r>
            <a:r>
              <a:rPr lang="en-US" sz="2400" dirty="0">
                <a:latin typeface="Arial"/>
                <a:ea typeface="MS PGothic"/>
                <a:cs typeface="Arial"/>
              </a:rPr>
              <a:t> </a:t>
            </a:r>
            <a:r>
              <a:rPr lang="en-US" sz="2400" i="0" dirty="0">
                <a:latin typeface="Arial"/>
                <a:ea typeface="MS PGothic"/>
                <a:cs typeface="Arial"/>
              </a:rPr>
              <a:t>The National Gallery of Art, DC</a:t>
            </a:r>
            <a:endParaRPr lang="en-US" sz="2400" i="0" dirty="0">
              <a:cs typeface="Arial"/>
            </a:endParaRPr>
          </a:p>
          <a:p>
            <a:pPr marL="457200" indent="-457200">
              <a:buAutoNum type="arabicPeriod"/>
            </a:pPr>
            <a:r>
              <a:rPr lang="en-US" sz="2400" dirty="0">
                <a:latin typeface="Arial"/>
                <a:ea typeface="MS PGothic"/>
                <a:cs typeface="Arial"/>
              </a:rPr>
              <a:t>The Old Guitarist </a:t>
            </a:r>
            <a:r>
              <a:rPr lang="en-US" sz="2400" i="0" dirty="0">
                <a:latin typeface="Arial"/>
                <a:ea typeface="MS PGothic"/>
                <a:cs typeface="Arial"/>
              </a:rPr>
              <a:t>(1904): The Art Institute of Chicago</a:t>
            </a:r>
          </a:p>
          <a:p>
            <a:pPr marL="457200" indent="-457200">
              <a:buFontTx/>
              <a:buAutoNum type="arabicPeriod"/>
            </a:pPr>
            <a:r>
              <a:rPr lang="en-US" sz="2400" dirty="0">
                <a:latin typeface="Arial"/>
                <a:ea typeface="MS PGothic"/>
                <a:cs typeface="Arial"/>
              </a:rPr>
              <a:t>Family of Saltimbanques </a:t>
            </a:r>
            <a:r>
              <a:rPr lang="en-US" sz="2400" i="0" dirty="0">
                <a:latin typeface="Arial"/>
                <a:ea typeface="MS PGothic"/>
                <a:cs typeface="Arial"/>
              </a:rPr>
              <a:t>(1905); The National Gallery of Art, DC</a:t>
            </a:r>
          </a:p>
          <a:p>
            <a:pPr marL="457200" indent="-457200" algn="just">
              <a:buFontTx/>
              <a:buAutoNum type="arabicPeriod"/>
            </a:pPr>
            <a:endParaRPr lang="en-US" sz="2200" b="1" i="0" dirty="0">
              <a:latin typeface="Arial"/>
              <a:ea typeface="MS PGothic"/>
              <a:cs typeface="Arial"/>
            </a:endParaRPr>
          </a:p>
          <a:p>
            <a:pPr marL="457200" indent="-457200" algn="just">
              <a:buFontTx/>
              <a:buAutoNum type="arabicPeriod"/>
            </a:pPr>
            <a:endParaRPr lang="en-US" sz="2500" b="1" dirty="0">
              <a:cs typeface="Arial"/>
            </a:endParaRPr>
          </a:p>
          <a:p>
            <a:pPr marL="457200" indent="-457200" algn="just">
              <a:buFontTx/>
              <a:buAutoNum type="arabicPeriod"/>
            </a:pPr>
            <a:endParaRPr lang="en-US" sz="2500" b="1" dirty="0">
              <a:cs typeface="Arial"/>
            </a:endParaRPr>
          </a:p>
          <a:p>
            <a:pPr marL="457200" indent="-457200" algn="just">
              <a:buFontTx/>
              <a:buAutoNum type="arabicPeriod"/>
            </a:pPr>
            <a:endParaRPr lang="en-US" sz="2500" b="1" dirty="0">
              <a:cs typeface="Arial"/>
            </a:endParaRPr>
          </a:p>
          <a:p>
            <a:pPr marL="457200" indent="-457200" algn="just">
              <a:buFontTx/>
              <a:buAutoNum type="arabicPeriod"/>
            </a:pPr>
            <a:endParaRPr lang="en-US" sz="2500" b="1" dirty="0">
              <a:cs typeface="Arial"/>
            </a:endParaRPr>
          </a:p>
          <a:p>
            <a:pPr algn="just"/>
            <a:endParaRPr lang="en-US" sz="2500" b="1" dirty="0">
              <a:cs typeface="Arial"/>
            </a:endParaRPr>
          </a:p>
          <a:p>
            <a:pPr algn="ctr"/>
            <a:r>
              <a:rPr lang="en-US" sz="2500" b="1" i="0" dirty="0">
                <a:solidFill>
                  <a:srgbClr val="0E101A"/>
                </a:solidFill>
                <a:latin typeface="Arial"/>
                <a:ea typeface="MS PGothic"/>
                <a:cs typeface="Arial"/>
              </a:rPr>
              <a:t>Signature Mapping</a:t>
            </a:r>
            <a:r>
              <a:rPr lang="en-US" sz="2500" i="0" dirty="0">
                <a:solidFill>
                  <a:srgbClr val="0E101A"/>
                </a:solidFill>
                <a:latin typeface="Arial"/>
                <a:ea typeface="MS PGothic"/>
                <a:cs typeface="Arial"/>
              </a:rPr>
              <a:t>:</a:t>
            </a:r>
            <a:endParaRPr lang="en-US" sz="2500" dirty="0">
              <a:cs typeface="Arial"/>
            </a:endParaRPr>
          </a:p>
          <a:p>
            <a:pPr algn="just"/>
            <a:r>
              <a:rPr lang="en-US" sz="2500" i="0" dirty="0">
                <a:solidFill>
                  <a:srgbClr val="0E101A"/>
                </a:solidFill>
                <a:latin typeface="Arial"/>
                <a:ea typeface="MS PGothic"/>
                <a:cs typeface="Arial"/>
              </a:rPr>
              <a:t>Each analysis began with creating a signature map, which involves examining the direction each letter was painted in and in what order the letters came into being, especially in the case of character overlap. This is achieved by utilizing high quality scans of the signature and enlarging them on a media viewer, where the ridges and individual brush stroke of the paint is visible. While people’s handwriting can evolve and change over time as they mature and their motor functions evolve, these changes usually occur over the course of several years. To avoid these handwriting discrepancies due to this fact, only signatures from 1904 and 1906 have been selected.   </a:t>
            </a:r>
            <a:endParaRPr lang="en-US" sz="2500" dirty="0">
              <a:cs typeface="Arial"/>
            </a:endParaRPr>
          </a:p>
          <a:p>
            <a:pPr algn="just"/>
            <a:endParaRPr lang="en-US" sz="2500" b="1" i="0" dirty="0">
              <a:solidFill>
                <a:srgbClr val="0E101A"/>
              </a:solidFill>
              <a:latin typeface="Arial"/>
              <a:ea typeface="MS PGothic"/>
              <a:cs typeface="Arial"/>
            </a:endParaRPr>
          </a:p>
          <a:p>
            <a:pPr algn="just"/>
            <a:endParaRPr lang="en-US" sz="2500" b="1" i="0" dirty="0">
              <a:solidFill>
                <a:srgbClr val="0E101A"/>
              </a:solidFill>
              <a:latin typeface="Arial"/>
              <a:ea typeface="MS PGothic"/>
              <a:cs typeface="Arial"/>
            </a:endParaRPr>
          </a:p>
          <a:p>
            <a:pPr algn="just"/>
            <a:endParaRPr lang="en-US" sz="2500" b="1" i="0" dirty="0">
              <a:solidFill>
                <a:srgbClr val="0E101A"/>
              </a:solidFill>
              <a:latin typeface="Arial"/>
              <a:ea typeface="MS PGothic"/>
              <a:cs typeface="Arial"/>
            </a:endParaRPr>
          </a:p>
          <a:p>
            <a:pPr algn="just"/>
            <a:endParaRPr lang="en-US" sz="2500" b="1" i="0" dirty="0">
              <a:solidFill>
                <a:srgbClr val="0E101A"/>
              </a:solidFill>
              <a:latin typeface="Arial"/>
              <a:ea typeface="MS PGothic"/>
              <a:cs typeface="Arial"/>
            </a:endParaRPr>
          </a:p>
          <a:p>
            <a:pPr algn="just"/>
            <a:endParaRPr lang="en-US" sz="2500" b="1" i="0" dirty="0">
              <a:solidFill>
                <a:srgbClr val="0E101A"/>
              </a:solidFill>
              <a:latin typeface="Arial"/>
              <a:ea typeface="MS PGothic"/>
              <a:cs typeface="Arial"/>
            </a:endParaRPr>
          </a:p>
          <a:p>
            <a:pPr algn="just"/>
            <a:endParaRPr lang="en-US" sz="2500" b="1" i="0" dirty="0">
              <a:solidFill>
                <a:srgbClr val="0E101A"/>
              </a:solidFill>
              <a:latin typeface="Arial"/>
              <a:ea typeface="MS PGothic"/>
              <a:cs typeface="Arial"/>
            </a:endParaRPr>
          </a:p>
          <a:p>
            <a:pPr algn="just"/>
            <a:endParaRPr lang="en-US" sz="2500" b="1" i="0" dirty="0">
              <a:solidFill>
                <a:srgbClr val="0E101A"/>
              </a:solidFill>
              <a:latin typeface="Arial"/>
              <a:ea typeface="MS PGothic"/>
              <a:cs typeface="Arial"/>
            </a:endParaRPr>
          </a:p>
          <a:p>
            <a:pPr algn="ctr"/>
            <a:r>
              <a:rPr lang="en-US" sz="2500" b="1" i="0" dirty="0">
                <a:solidFill>
                  <a:srgbClr val="0E101A"/>
                </a:solidFill>
                <a:latin typeface="Arial"/>
                <a:ea typeface="MS PGothic"/>
                <a:cs typeface="Arial"/>
              </a:rPr>
              <a:t>Individual Characteristics:</a:t>
            </a:r>
            <a:endParaRPr lang="en-US" sz="2500" b="1" dirty="0">
              <a:cs typeface="Arial"/>
            </a:endParaRPr>
          </a:p>
          <a:p>
            <a:pPr algn="just"/>
            <a:r>
              <a:rPr lang="en-US" sz="2500" i="0" dirty="0">
                <a:solidFill>
                  <a:srgbClr val="0E101A"/>
                </a:solidFill>
                <a:latin typeface="Arial"/>
                <a:ea typeface="MS PGothic"/>
                <a:cs typeface="Arial"/>
              </a:rPr>
              <a:t>Following the signature mapping, each signature has been evaluated based on the following graphological characteristics.</a:t>
            </a:r>
          </a:p>
          <a:p>
            <a:pPr marL="514350" indent="-514350">
              <a:buFont typeface="+mj-lt"/>
              <a:buAutoNum type="arabicPeriod"/>
            </a:pPr>
            <a:r>
              <a:rPr lang="en-US" sz="2500" i="0" dirty="0">
                <a:solidFill>
                  <a:srgbClr val="0E101A"/>
                </a:solidFill>
                <a:latin typeface="Arial"/>
                <a:ea typeface="MS PGothic"/>
                <a:cs typeface="Arial"/>
              </a:rPr>
              <a:t>The direction of the “O”</a:t>
            </a:r>
          </a:p>
          <a:p>
            <a:pPr marL="514350" indent="-514350">
              <a:buFont typeface="+mj-lt"/>
              <a:buAutoNum type="arabicPeriod"/>
            </a:pPr>
            <a:r>
              <a:rPr lang="en-US" sz="2500" i="0" dirty="0">
                <a:solidFill>
                  <a:srgbClr val="0E101A"/>
                </a:solidFill>
                <a:latin typeface="Arial"/>
                <a:ea typeface="MS PGothic"/>
                <a:cs typeface="Arial"/>
              </a:rPr>
              <a:t>The direction of the “S”s</a:t>
            </a:r>
          </a:p>
          <a:p>
            <a:pPr marL="514350" indent="-514350">
              <a:buFont typeface="+mj-lt"/>
              <a:buAutoNum type="arabicPeriod"/>
            </a:pPr>
            <a:r>
              <a:rPr lang="en-US" sz="2500" i="0" dirty="0">
                <a:solidFill>
                  <a:srgbClr val="0E101A"/>
                </a:solidFill>
                <a:latin typeface="Arial"/>
                <a:ea typeface="MS PGothic"/>
                <a:cs typeface="Arial"/>
              </a:rPr>
              <a:t>The direction of the “P” line</a:t>
            </a:r>
          </a:p>
          <a:p>
            <a:pPr marL="514350" indent="-514350">
              <a:buFont typeface="+mj-lt"/>
              <a:buAutoNum type="arabicPeriod"/>
            </a:pPr>
            <a:r>
              <a:rPr lang="en-US" sz="2500" i="0" dirty="0">
                <a:solidFill>
                  <a:srgbClr val="0E101A"/>
                </a:solidFill>
                <a:latin typeface="Arial"/>
                <a:ea typeface="MS PGothic"/>
                <a:cs typeface="Arial"/>
              </a:rPr>
              <a:t>How the “C” and “A” flow and are connected</a:t>
            </a:r>
          </a:p>
          <a:p>
            <a:pPr marL="514350" indent="-514350">
              <a:buFont typeface="+mj-lt"/>
              <a:buAutoNum type="arabicPeriod"/>
            </a:pPr>
            <a:r>
              <a:rPr lang="en-US" sz="2500" i="0" dirty="0">
                <a:solidFill>
                  <a:srgbClr val="0E101A"/>
                </a:solidFill>
                <a:latin typeface="Arial"/>
                <a:ea typeface="MS PGothic"/>
                <a:cs typeface="Arial"/>
              </a:rPr>
              <a:t>The lowest point in the signature </a:t>
            </a:r>
          </a:p>
          <a:p>
            <a:pPr marL="514350" indent="-514350">
              <a:buFont typeface="+mj-lt"/>
              <a:buAutoNum type="arabicPeriod"/>
            </a:pPr>
            <a:r>
              <a:rPr lang="en-US" sz="2500" i="0" dirty="0">
                <a:solidFill>
                  <a:srgbClr val="0E101A"/>
                </a:solidFill>
                <a:latin typeface="Arial"/>
                <a:ea typeface="MS PGothic"/>
                <a:cs typeface="Arial"/>
              </a:rPr>
              <a:t>The width of the two “S”s</a:t>
            </a:r>
          </a:p>
          <a:p>
            <a:pPr marL="514350" indent="-514350">
              <a:buFont typeface="+mj-lt"/>
              <a:buAutoNum type="arabicPeriod"/>
            </a:pPr>
            <a:r>
              <a:rPr lang="en-US" sz="2500" i="0" dirty="0">
                <a:solidFill>
                  <a:srgbClr val="0E101A"/>
                </a:solidFill>
                <a:latin typeface="Arial"/>
                <a:ea typeface="MS PGothic"/>
                <a:cs typeface="Arial"/>
              </a:rPr>
              <a:t>Spacing between the “P”, “I”, and “C”</a:t>
            </a:r>
          </a:p>
          <a:p>
            <a:pPr marL="514350" indent="-514350">
              <a:buFont typeface="+mj-lt"/>
              <a:buAutoNum type="arabicPeriod"/>
            </a:pPr>
            <a:r>
              <a:rPr lang="en-US" sz="2500" i="0" dirty="0">
                <a:solidFill>
                  <a:srgbClr val="0E101A"/>
                </a:solidFill>
                <a:latin typeface="Arial"/>
                <a:ea typeface="MS PGothic"/>
                <a:cs typeface="Arial"/>
              </a:rPr>
              <a:t>Underline Convexity or Concavity</a:t>
            </a:r>
          </a:p>
          <a:p>
            <a:pPr marL="514350" indent="-514350">
              <a:buFont typeface="+mj-lt"/>
              <a:buAutoNum type="arabicPeriod"/>
            </a:pPr>
            <a:r>
              <a:rPr lang="en-US" sz="2500" i="0" dirty="0">
                <a:solidFill>
                  <a:srgbClr val="0E101A"/>
                </a:solidFill>
                <a:latin typeface="Arial"/>
                <a:ea typeface="MS PGothic"/>
                <a:cs typeface="Arial"/>
              </a:rPr>
              <a:t>Letters touching the signature underline</a:t>
            </a:r>
          </a:p>
          <a:p>
            <a:pPr marL="514350" indent="-514350">
              <a:buFont typeface="+mj-lt"/>
              <a:buAutoNum type="arabicPeriod"/>
            </a:pPr>
            <a:r>
              <a:rPr lang="en-US" sz="2500" i="0" dirty="0">
                <a:solidFill>
                  <a:srgbClr val="0E101A"/>
                </a:solidFill>
                <a:latin typeface="Arial"/>
                <a:ea typeface="MS PGothic"/>
                <a:cs typeface="Arial"/>
              </a:rPr>
              <a:t>Voids in closed letters (“P”, ”A”, “O”)</a:t>
            </a:r>
          </a:p>
          <a:p>
            <a:pPr marL="514350" indent="-514350">
              <a:buFont typeface="+mj-lt"/>
              <a:buAutoNum type="arabicPeriod"/>
            </a:pPr>
            <a:r>
              <a:rPr lang="en-US" sz="2500" i="0" dirty="0">
                <a:solidFill>
                  <a:srgbClr val="0E101A"/>
                </a:solidFill>
                <a:latin typeface="Arial"/>
                <a:ea typeface="MS PGothic"/>
                <a:cs typeface="Arial"/>
              </a:rPr>
              <a:t>Time between painting completion and signature application</a:t>
            </a:r>
          </a:p>
          <a:p>
            <a:pPr marL="514350" indent="-514350">
              <a:buFont typeface="+mj-lt"/>
              <a:buAutoNum type="arabicPeriod"/>
            </a:pPr>
            <a:endParaRPr lang="en-US" sz="2550" dirty="0">
              <a:cs typeface="Arial"/>
            </a:endParaRPr>
          </a:p>
          <a:p>
            <a:endParaRPr lang="en-US" sz="2550" i="0" dirty="0">
              <a:solidFill>
                <a:srgbClr val="0E101A"/>
              </a:solidFill>
              <a:latin typeface="Arial"/>
              <a:ea typeface="MS PGothic"/>
              <a:cs typeface="Arial"/>
            </a:endParaRPr>
          </a:p>
          <a:p>
            <a:endParaRPr lang="en-US" sz="2550" dirty="0">
              <a:solidFill>
                <a:srgbClr val="0E101A"/>
              </a:solidFill>
              <a:cs typeface="Arial"/>
            </a:endParaRPr>
          </a:p>
          <a:p>
            <a:endParaRPr lang="en-US" dirty="0">
              <a:solidFill>
                <a:srgbClr val="0E101A"/>
              </a:solidFill>
            </a:endParaRPr>
          </a:p>
          <a:p>
            <a:endParaRPr lang="en-US" altLang="en-US" sz="2400" i="0" dirty="0">
              <a:latin typeface="Arial"/>
              <a:ea typeface="MS PGothic"/>
              <a:cs typeface="Arial"/>
            </a:endParaRPr>
          </a:p>
        </p:txBody>
      </p:sp>
      <p:sp>
        <p:nvSpPr>
          <p:cNvPr id="1051" name="Text Box 101"/>
          <p:cNvSpPr txBox="1">
            <a:spLocks noChangeArrowheads="1"/>
          </p:cNvSpPr>
          <p:nvPr/>
        </p:nvSpPr>
        <p:spPr bwMode="auto">
          <a:xfrm>
            <a:off x="63217001" y="30467772"/>
            <a:ext cx="7909550" cy="9406582"/>
          </a:xfrm>
          <a:prstGeom prst="rect">
            <a:avLst/>
          </a:prstGeom>
          <a:noFill/>
          <a:ln>
            <a:noFill/>
          </a:ln>
        </p:spPr>
        <p:txBody>
          <a:bodyPr lIns="0" tIns="0" rIns="0" bIns="0" anchor="t"/>
          <a:lstStyle>
            <a:lvl1pPr defTabSz="4389438" eaLnBrk="0" hangingPunct="0">
              <a:defRPr sz="1700" i="1">
                <a:solidFill>
                  <a:schemeClr val="tx1"/>
                </a:solidFill>
                <a:latin typeface="Arial" charset="0"/>
                <a:ea typeface="ＭＳ Ｐゴシック" pitchFamily="34" charset="-128"/>
              </a:defRPr>
            </a:lvl1pPr>
            <a:lvl2pPr marL="742950" indent="-285750" defTabSz="4389438" eaLnBrk="0" hangingPunct="0">
              <a:defRPr sz="1700" i="1">
                <a:solidFill>
                  <a:schemeClr val="tx1"/>
                </a:solidFill>
                <a:latin typeface="Arial" charset="0"/>
                <a:ea typeface="ＭＳ Ｐゴシック" pitchFamily="34" charset="-128"/>
              </a:defRPr>
            </a:lvl2pPr>
            <a:lvl3pPr marL="1143000" indent="-228600" defTabSz="4389438" eaLnBrk="0" hangingPunct="0">
              <a:defRPr sz="1700" i="1">
                <a:solidFill>
                  <a:schemeClr val="tx1"/>
                </a:solidFill>
                <a:latin typeface="Arial" charset="0"/>
                <a:ea typeface="ＭＳ Ｐゴシック" pitchFamily="34" charset="-128"/>
              </a:defRPr>
            </a:lvl3pPr>
            <a:lvl4pPr marL="1600200" indent="-228600" defTabSz="4389438" eaLnBrk="0" hangingPunct="0">
              <a:defRPr sz="1700" i="1">
                <a:solidFill>
                  <a:schemeClr val="tx1"/>
                </a:solidFill>
                <a:latin typeface="Arial" charset="0"/>
                <a:ea typeface="ＭＳ Ｐゴシック" pitchFamily="34" charset="-128"/>
              </a:defRPr>
            </a:lvl4pPr>
            <a:lvl5pPr marL="2057400" indent="-228600" defTabSz="4389438" eaLnBrk="0" hangingPunct="0">
              <a:defRPr sz="1700" i="1">
                <a:solidFill>
                  <a:schemeClr val="tx1"/>
                </a:solidFill>
                <a:latin typeface="Arial" charset="0"/>
                <a:ea typeface="ＭＳ Ｐゴシック" pitchFamily="34" charset="-128"/>
              </a:defRPr>
            </a:lvl5pPr>
            <a:lvl6pPr marL="2514600" indent="-228600" defTabSz="4389438" eaLnBrk="0" fontAlgn="base" hangingPunct="0">
              <a:spcBef>
                <a:spcPct val="0"/>
              </a:spcBef>
              <a:spcAft>
                <a:spcPct val="0"/>
              </a:spcAft>
              <a:defRPr sz="1700" i="1">
                <a:solidFill>
                  <a:schemeClr val="tx1"/>
                </a:solidFill>
                <a:latin typeface="Arial" charset="0"/>
                <a:ea typeface="ＭＳ Ｐゴシック" pitchFamily="34" charset="-128"/>
              </a:defRPr>
            </a:lvl6pPr>
            <a:lvl7pPr marL="2971800" indent="-228600" defTabSz="4389438" eaLnBrk="0" fontAlgn="base" hangingPunct="0">
              <a:spcBef>
                <a:spcPct val="0"/>
              </a:spcBef>
              <a:spcAft>
                <a:spcPct val="0"/>
              </a:spcAft>
              <a:defRPr sz="1700" i="1">
                <a:solidFill>
                  <a:schemeClr val="tx1"/>
                </a:solidFill>
                <a:latin typeface="Arial" charset="0"/>
                <a:ea typeface="ＭＳ Ｐゴシック" pitchFamily="34" charset="-128"/>
              </a:defRPr>
            </a:lvl7pPr>
            <a:lvl8pPr marL="3429000" indent="-228600" defTabSz="4389438" eaLnBrk="0" fontAlgn="base" hangingPunct="0">
              <a:spcBef>
                <a:spcPct val="0"/>
              </a:spcBef>
              <a:spcAft>
                <a:spcPct val="0"/>
              </a:spcAft>
              <a:defRPr sz="1700" i="1">
                <a:solidFill>
                  <a:schemeClr val="tx1"/>
                </a:solidFill>
                <a:latin typeface="Arial" charset="0"/>
                <a:ea typeface="ＭＳ Ｐゴシック" pitchFamily="34" charset="-128"/>
              </a:defRPr>
            </a:lvl8pPr>
            <a:lvl9pPr marL="3886200" indent="-228600" defTabSz="4389438" eaLnBrk="0" fontAlgn="base" hangingPunct="0">
              <a:spcBef>
                <a:spcPct val="0"/>
              </a:spcBef>
              <a:spcAft>
                <a:spcPct val="0"/>
              </a:spcAft>
              <a:defRPr sz="1700" i="1">
                <a:solidFill>
                  <a:schemeClr val="tx1"/>
                </a:solidFill>
                <a:latin typeface="Arial" charset="0"/>
                <a:ea typeface="ＭＳ Ｐゴシック" pitchFamily="34" charset="-128"/>
              </a:defRPr>
            </a:lvl9pPr>
          </a:lstStyle>
          <a:p>
            <a:pPr indent="-457200">
              <a:defRPr/>
            </a:pPr>
            <a:r>
              <a:rPr lang="en-US" sz="2100" i="0" dirty="0">
                <a:solidFill>
                  <a:schemeClr val="bg1"/>
                </a:solidFill>
                <a:latin typeface="Arial"/>
                <a:ea typeface="ＭＳ Ｐゴシック"/>
                <a:cs typeface="Arial"/>
              </a:rPr>
              <a:t>Arce, E. A.. "Calligraphic Analysis of the Signature Rubric Attributed to Pablo Ruiz Picasso." Tesoros de Picasso: Veritart. 2017. </a:t>
            </a:r>
            <a:r>
              <a:rPr lang="en-US" sz="2100" i="0" dirty="0">
                <a:solidFill>
                  <a:schemeClr val="bg1"/>
                </a:solidFill>
                <a:latin typeface="Arial"/>
                <a:ea typeface="ＭＳ Ｐゴシック"/>
                <a:cs typeface="Arial"/>
                <a:hlinkClick r:id="rId3">
                  <a:extLst>
                    <a:ext uri="{A12FA001-AC4F-418D-AE19-62706E023703}">
                      <ahyp:hlinkClr xmlns:ahyp="http://schemas.microsoft.com/office/drawing/2018/hyperlinkcolor" val="tx"/>
                    </a:ext>
                  </a:extLst>
                </a:hlinkClick>
              </a:rPr>
              <a:t>http://tesorosdepicasso.com/en/calligraphic-analysis-dub/</a:t>
            </a:r>
            <a:r>
              <a:rPr lang="en-US" sz="2100" i="0" dirty="0">
                <a:solidFill>
                  <a:schemeClr val="bg1"/>
                </a:solidFill>
                <a:latin typeface="Arial"/>
                <a:ea typeface="ＭＳ Ｐゴシック"/>
                <a:cs typeface="Arial"/>
              </a:rPr>
              <a:t>  </a:t>
            </a:r>
            <a:endParaRPr lang="en-US" sz="2100" dirty="0">
              <a:solidFill>
                <a:schemeClr val="bg1"/>
              </a:solidFill>
              <a:ea typeface="ＭＳ Ｐゴシック"/>
              <a:cs typeface="Arial"/>
            </a:endParaRPr>
          </a:p>
          <a:p>
            <a:pPr indent="-457200">
              <a:defRPr/>
            </a:pPr>
            <a:endParaRPr lang="en-US" sz="2100" dirty="0">
              <a:solidFill>
                <a:schemeClr val="bg1"/>
              </a:solidFill>
              <a:cs typeface="Arial"/>
            </a:endParaRPr>
          </a:p>
          <a:p>
            <a:pPr indent="-457200">
              <a:defRPr/>
            </a:pPr>
            <a:r>
              <a:rPr lang="en-US" sz="2100" i="0" dirty="0">
                <a:solidFill>
                  <a:schemeClr val="bg1"/>
                </a:solidFill>
                <a:latin typeface="Arial"/>
                <a:ea typeface="ＭＳ Ｐゴシック"/>
                <a:cs typeface="Arial"/>
              </a:rPr>
              <a:t>Daix, P., &amp; Boudaille, G., </a:t>
            </a:r>
            <a:r>
              <a:rPr lang="en-US" sz="2100" dirty="0">
                <a:solidFill>
                  <a:schemeClr val="bg1"/>
                </a:solidFill>
                <a:latin typeface="Arial"/>
                <a:ea typeface="ＭＳ Ｐゴシック"/>
                <a:cs typeface="Arial"/>
              </a:rPr>
              <a:t>Picasso: The Blue and Rose Periods (A Catalog Raissonne, 1900 – 1906)</a:t>
            </a:r>
            <a:r>
              <a:rPr lang="en-US" sz="2100" i="0" dirty="0">
                <a:solidFill>
                  <a:schemeClr val="bg1"/>
                </a:solidFill>
                <a:latin typeface="Arial"/>
                <a:ea typeface="ＭＳ Ｐゴシック"/>
                <a:cs typeface="Arial"/>
              </a:rPr>
              <a:t>, trans. Phoebe Pool. (London: Evelyn, Adams &amp; Mackay, 1967).</a:t>
            </a:r>
          </a:p>
          <a:p>
            <a:pPr indent="-457200">
              <a:defRPr/>
            </a:pPr>
            <a:endParaRPr lang="en-US" sz="2100" i="0" dirty="0">
              <a:solidFill>
                <a:schemeClr val="bg1"/>
              </a:solidFill>
              <a:latin typeface="+mj-lt"/>
              <a:ea typeface="ＭＳ Ｐゴシック"/>
              <a:cs typeface="Arial"/>
            </a:endParaRPr>
          </a:p>
          <a:p>
            <a:pPr indent="-457200">
              <a:defRPr/>
            </a:pPr>
            <a:r>
              <a:rPr lang="en-US" sz="2100" i="0" dirty="0">
                <a:solidFill>
                  <a:schemeClr val="bg1"/>
                </a:solidFill>
                <a:effectLst/>
                <a:latin typeface="+mj-lt"/>
                <a:ea typeface="Times New Roman" panose="02020603050405020304" pitchFamily="18" charset="0"/>
              </a:rPr>
              <a:t>Mishra A.. Forensic Graphology: Assessment of Personality. </a:t>
            </a:r>
            <a:r>
              <a:rPr lang="en-US" sz="2100" i="1" dirty="0">
                <a:solidFill>
                  <a:schemeClr val="bg1"/>
                </a:solidFill>
                <a:effectLst/>
                <a:latin typeface="+mj-lt"/>
                <a:ea typeface="Times New Roman" panose="02020603050405020304" pitchFamily="18" charset="0"/>
              </a:rPr>
              <a:t>Forensic Research &amp; Criminology International Journal </a:t>
            </a:r>
            <a:r>
              <a:rPr lang="en-US" sz="2100" i="0" dirty="0">
                <a:solidFill>
                  <a:schemeClr val="bg1"/>
                </a:solidFill>
                <a:effectLst/>
                <a:latin typeface="+mj-lt"/>
                <a:ea typeface="Times New Roman" panose="02020603050405020304" pitchFamily="18" charset="0"/>
              </a:rPr>
              <a:t>4, no 1:9-12. (January, 2017) DOI: </a:t>
            </a:r>
            <a:r>
              <a:rPr lang="en-US" sz="2100" i="0" u="sng" dirty="0">
                <a:solidFill>
                  <a:schemeClr val="bg1"/>
                </a:solidFill>
                <a:effectLst/>
                <a:latin typeface="+mj-lt"/>
                <a:ea typeface="Times New Roman" panose="02020603050405020304" pitchFamily="18" charset="0"/>
                <a:hlinkClick r:id="rId4">
                  <a:extLst>
                    <a:ext uri="{A12FA001-AC4F-418D-AE19-62706E023703}">
                      <ahyp:hlinkClr xmlns:ahyp="http://schemas.microsoft.com/office/drawing/2018/hyperlinkcolor" val="tx"/>
                    </a:ext>
                  </a:extLst>
                </a:hlinkClick>
              </a:rPr>
              <a:t>10.15406/frcij.2017.04.00097</a:t>
            </a:r>
            <a:endParaRPr lang="en-US" sz="2100" i="0" dirty="0">
              <a:solidFill>
                <a:schemeClr val="bg1"/>
              </a:solidFill>
              <a:effectLst/>
              <a:latin typeface="+mj-lt"/>
              <a:ea typeface="Times New Roman" panose="02020603050405020304" pitchFamily="18" charset="0"/>
            </a:endParaRPr>
          </a:p>
          <a:p>
            <a:pPr indent="-457200">
              <a:defRPr/>
            </a:pPr>
            <a:r>
              <a:rPr lang="en-US" sz="2100" i="0" dirty="0">
                <a:solidFill>
                  <a:schemeClr val="bg1"/>
                </a:solidFill>
                <a:latin typeface="Arial"/>
                <a:ea typeface="ＭＳ Ｐゴシック"/>
                <a:cs typeface="Arial"/>
              </a:rPr>
              <a:t>  </a:t>
            </a:r>
            <a:endParaRPr lang="en-US" sz="2100" dirty="0">
              <a:solidFill>
                <a:schemeClr val="bg1"/>
              </a:solidFill>
              <a:cs typeface="Arial"/>
            </a:endParaRPr>
          </a:p>
          <a:p>
            <a:pPr indent="-457200">
              <a:defRPr/>
            </a:pPr>
            <a:r>
              <a:rPr lang="en-US" sz="2100" i="0" dirty="0">
                <a:solidFill>
                  <a:schemeClr val="bg1"/>
                </a:solidFill>
                <a:latin typeface="Arial"/>
                <a:ea typeface="ＭＳ Ｐゴシック"/>
                <a:cs typeface="Arial"/>
              </a:rPr>
              <a:t>Srihari, S. N., Cha, S., </a:t>
            </a:r>
            <a:r>
              <a:rPr lang="en-US" sz="2100" i="0" dirty="0" err="1">
                <a:solidFill>
                  <a:schemeClr val="bg1"/>
                </a:solidFill>
                <a:latin typeface="Arial"/>
                <a:ea typeface="ＭＳ Ｐゴシック"/>
                <a:cs typeface="Arial"/>
              </a:rPr>
              <a:t>Aora</a:t>
            </a:r>
            <a:r>
              <a:rPr lang="en-US" sz="2100" i="0" dirty="0">
                <a:solidFill>
                  <a:schemeClr val="bg1"/>
                </a:solidFill>
                <a:latin typeface="Arial"/>
                <a:ea typeface="ＭＳ Ｐゴシック"/>
                <a:cs typeface="Arial"/>
              </a:rPr>
              <a:t>, H., &amp; Lee, S.. "Individuality of Handwriting". </a:t>
            </a:r>
            <a:r>
              <a:rPr lang="en-US" sz="2100" dirty="0">
                <a:solidFill>
                  <a:schemeClr val="bg1"/>
                </a:solidFill>
                <a:latin typeface="Arial"/>
                <a:ea typeface="ＭＳ Ｐゴシック"/>
                <a:cs typeface="Arial"/>
              </a:rPr>
              <a:t>Journal of Forensic Science </a:t>
            </a:r>
            <a:r>
              <a:rPr lang="en-US" sz="2100" i="0" dirty="0">
                <a:solidFill>
                  <a:schemeClr val="bg1"/>
                </a:solidFill>
                <a:latin typeface="Arial"/>
                <a:ea typeface="ＭＳ Ｐゴシック"/>
                <a:cs typeface="Arial"/>
              </a:rPr>
              <a:t>47</a:t>
            </a:r>
            <a:r>
              <a:rPr lang="en-US" sz="2100" dirty="0">
                <a:solidFill>
                  <a:schemeClr val="bg1"/>
                </a:solidFill>
                <a:latin typeface="Arial"/>
                <a:ea typeface="ＭＳ Ｐゴシック"/>
                <a:cs typeface="Arial"/>
              </a:rPr>
              <a:t>,</a:t>
            </a:r>
            <a:r>
              <a:rPr lang="en-US" sz="2100" i="0" dirty="0">
                <a:solidFill>
                  <a:schemeClr val="bg1"/>
                </a:solidFill>
                <a:latin typeface="Arial"/>
                <a:ea typeface="ＭＳ Ｐゴシック"/>
                <a:cs typeface="Arial"/>
              </a:rPr>
              <a:t> no. 4 (July 2002). </a:t>
            </a:r>
            <a:r>
              <a:rPr lang="en-US" sz="2100" i="0" dirty="0">
                <a:solidFill>
                  <a:schemeClr val="bg1"/>
                </a:solidFill>
                <a:latin typeface="Arial"/>
                <a:ea typeface="ＭＳ Ｐゴシック"/>
                <a:cs typeface="Arial"/>
                <a:hlinkClick r:id="rId5">
                  <a:extLst>
                    <a:ext uri="{A12FA001-AC4F-418D-AE19-62706E023703}">
                      <ahyp:hlinkClr xmlns:ahyp="http://schemas.microsoft.com/office/drawing/2018/hyperlinkcolor" val="tx"/>
                    </a:ext>
                  </a:extLst>
                </a:hlinkClick>
              </a:rPr>
              <a:t>https://cedar.buffalo.edu/nij/documents/nij_ref.pdf</a:t>
            </a:r>
            <a:endParaRPr lang="en-US" sz="2100" dirty="0">
              <a:solidFill>
                <a:schemeClr val="bg1"/>
              </a:solidFill>
              <a:ea typeface="ＭＳ Ｐゴシック"/>
              <a:cs typeface="Arial"/>
            </a:endParaRPr>
          </a:p>
          <a:p>
            <a:pPr indent="-457200">
              <a:defRPr/>
            </a:pPr>
            <a:endParaRPr lang="en-US" sz="2100" dirty="0">
              <a:solidFill>
                <a:schemeClr val="bg1"/>
              </a:solidFill>
              <a:cs typeface="Arial"/>
            </a:endParaRPr>
          </a:p>
          <a:p>
            <a:pPr indent="-457200">
              <a:defRPr/>
            </a:pPr>
            <a:r>
              <a:rPr lang="en-US" sz="2100" i="0" dirty="0">
                <a:solidFill>
                  <a:schemeClr val="bg1"/>
                </a:solidFill>
                <a:latin typeface="Arial"/>
                <a:ea typeface="ＭＳ Ｐゴシック"/>
                <a:cs typeface="Arial"/>
              </a:rPr>
              <a:t>Picasso, P. </a:t>
            </a:r>
            <a:r>
              <a:rPr lang="en-US" sz="2100" dirty="0">
                <a:solidFill>
                  <a:schemeClr val="bg1"/>
                </a:solidFill>
                <a:latin typeface="Arial"/>
                <a:ea typeface="ＭＳ Ｐゴシック"/>
                <a:cs typeface="Arial"/>
              </a:rPr>
              <a:t>Girl with a Goat.</a:t>
            </a:r>
            <a:r>
              <a:rPr lang="en-US" sz="2100" i="0" dirty="0">
                <a:solidFill>
                  <a:schemeClr val="bg1"/>
                </a:solidFill>
                <a:latin typeface="Arial"/>
                <a:ea typeface="ＭＳ Ｐゴシック"/>
                <a:cs typeface="Arial"/>
              </a:rPr>
              <a:t> Oil on canvas, 1906, (The Barnes Foundation, PA), </a:t>
            </a:r>
            <a:r>
              <a:rPr lang="en-US" sz="2100" i="0" dirty="0">
                <a:solidFill>
                  <a:schemeClr val="bg1"/>
                </a:solidFill>
                <a:latin typeface="Arial"/>
                <a:ea typeface="ＭＳ Ｐゴシック"/>
                <a:cs typeface="Arial"/>
                <a:hlinkClick r:id="rId6">
                  <a:extLst>
                    <a:ext uri="{A12FA001-AC4F-418D-AE19-62706E023703}">
                      <ahyp:hlinkClr xmlns:ahyp="http://schemas.microsoft.com/office/drawing/2018/hyperlinkcolor" val="tx"/>
                    </a:ext>
                  </a:extLst>
                </a:hlinkClick>
              </a:rPr>
              <a:t>https://collection.barnesfoundation.org/</a:t>
            </a:r>
          </a:p>
          <a:p>
            <a:pPr indent="-457200">
              <a:defRPr/>
            </a:pPr>
            <a:r>
              <a:rPr lang="en-US" sz="2100" i="0" dirty="0">
                <a:solidFill>
                  <a:schemeClr val="bg1"/>
                </a:solidFill>
                <a:latin typeface="Arial"/>
                <a:ea typeface="ＭＳ Ｐゴシック"/>
                <a:cs typeface="Arial"/>
                <a:hlinkClick r:id="rId6">
                  <a:extLst>
                    <a:ext uri="{A12FA001-AC4F-418D-AE19-62706E023703}">
                      <ahyp:hlinkClr xmlns:ahyp="http://schemas.microsoft.com/office/drawing/2018/hyperlinkcolor" val="tx"/>
                    </a:ext>
                  </a:extLst>
                </a:hlinkClick>
              </a:rPr>
              <a:t>objects/5452/Girl-with-a-Goat-(La-</a:t>
            </a:r>
            <a:r>
              <a:rPr lang="en-US" sz="2100" i="0" dirty="0" err="1">
                <a:solidFill>
                  <a:schemeClr val="bg1"/>
                </a:solidFill>
                <a:latin typeface="Arial"/>
                <a:ea typeface="ＭＳ Ｐゴシック"/>
                <a:cs typeface="Arial"/>
                <a:hlinkClick r:id="rId6">
                  <a:extLst>
                    <a:ext uri="{A12FA001-AC4F-418D-AE19-62706E023703}">
                      <ahyp:hlinkClr xmlns:ahyp="http://schemas.microsoft.com/office/drawing/2018/hyperlinkcolor" val="tx"/>
                    </a:ext>
                  </a:extLst>
                </a:hlinkClick>
              </a:rPr>
              <a:t>Jeune</a:t>
            </a:r>
            <a:r>
              <a:rPr lang="en-US" sz="2100" i="0" dirty="0">
                <a:solidFill>
                  <a:schemeClr val="bg1"/>
                </a:solidFill>
                <a:latin typeface="Arial"/>
                <a:ea typeface="ＭＳ Ｐゴシック"/>
                <a:cs typeface="Arial"/>
                <a:hlinkClick r:id="rId6">
                  <a:extLst>
                    <a:ext uri="{A12FA001-AC4F-418D-AE19-62706E023703}">
                      <ahyp:hlinkClr xmlns:ahyp="http://schemas.microsoft.com/office/drawing/2018/hyperlinkcolor" val="tx"/>
                    </a:ext>
                  </a:extLst>
                </a:hlinkClick>
              </a:rPr>
              <a:t>-fille-a-la-chevre)/</a:t>
            </a:r>
            <a:endParaRPr lang="en-US" sz="2100" i="0" dirty="0">
              <a:solidFill>
                <a:schemeClr val="bg1"/>
              </a:solidFill>
              <a:ea typeface="ＭＳ Ｐゴシック"/>
              <a:cs typeface="Arial"/>
            </a:endParaRPr>
          </a:p>
          <a:p>
            <a:pPr>
              <a:defRPr/>
            </a:pPr>
            <a:endParaRPr lang="en-US" sz="2200" i="0" dirty="0">
              <a:solidFill>
                <a:schemeClr val="bg1"/>
              </a:solidFill>
              <a:cs typeface="Arial"/>
            </a:endParaRPr>
          </a:p>
          <a:p>
            <a:pPr>
              <a:defRPr/>
            </a:pPr>
            <a:endParaRPr lang="en-US" sz="2200" dirty="0">
              <a:solidFill>
                <a:schemeClr val="bg1"/>
              </a:solidFill>
            </a:endParaRPr>
          </a:p>
          <a:p>
            <a:pPr>
              <a:defRPr/>
            </a:pPr>
            <a:endParaRPr lang="en-US" sz="2200" dirty="0">
              <a:solidFill>
                <a:schemeClr val="bg1"/>
              </a:solidFill>
            </a:endParaRPr>
          </a:p>
          <a:p>
            <a:pPr>
              <a:defRPr/>
            </a:pPr>
            <a:endParaRPr lang="en-US" sz="2200" dirty="0">
              <a:solidFill>
                <a:schemeClr val="bg1"/>
              </a:solidFill>
            </a:endParaRPr>
          </a:p>
          <a:p>
            <a:pPr>
              <a:defRPr/>
            </a:pPr>
            <a:endParaRPr lang="en-US" sz="2200" dirty="0">
              <a:solidFill>
                <a:schemeClr val="bg1"/>
              </a:solidFill>
            </a:endParaRPr>
          </a:p>
          <a:p>
            <a:pPr>
              <a:defRPr/>
            </a:pPr>
            <a:endParaRPr lang="en-US" sz="2200" dirty="0"/>
          </a:p>
          <a:p>
            <a:pPr>
              <a:defRPr/>
            </a:pPr>
            <a:endParaRPr lang="en-US" sz="2200" dirty="0"/>
          </a:p>
          <a:p>
            <a:pPr>
              <a:defRPr/>
            </a:pPr>
            <a:endParaRPr lang="en-US" sz="2200" dirty="0"/>
          </a:p>
          <a:p>
            <a:pPr>
              <a:defRPr/>
            </a:pPr>
            <a:endParaRPr lang="en-US" sz="2200" dirty="0"/>
          </a:p>
          <a:p>
            <a:pPr>
              <a:defRPr/>
            </a:pPr>
            <a:endParaRPr lang="en-US" sz="2200" dirty="0"/>
          </a:p>
          <a:p>
            <a:pPr>
              <a:defRPr/>
            </a:pPr>
            <a:endParaRPr lang="en-US" dirty="0"/>
          </a:p>
          <a:p>
            <a:pPr>
              <a:defRPr/>
            </a:pPr>
            <a:endParaRPr lang="en-US" dirty="0"/>
          </a:p>
          <a:p>
            <a:pPr>
              <a:defRPr/>
            </a:pPr>
            <a:endParaRPr lang="en-US" dirty="0"/>
          </a:p>
          <a:p>
            <a:pPr>
              <a:defRPr/>
            </a:pPr>
            <a:endParaRPr lang="en-US" dirty="0"/>
          </a:p>
          <a:p>
            <a:pPr algn="just" eaLnBrk="1" hangingPunct="1">
              <a:lnSpc>
                <a:spcPct val="110000"/>
              </a:lnSpc>
              <a:defRPr/>
            </a:pPr>
            <a:endParaRPr lang="en-US" sz="2400" i="0" dirty="0">
              <a:cs typeface="Arial" charset="0"/>
            </a:endParaRPr>
          </a:p>
        </p:txBody>
      </p:sp>
      <p:sp>
        <p:nvSpPr>
          <p:cNvPr id="4118" name="Rounded Rectangle 2"/>
          <p:cNvSpPr>
            <a:spLocks noChangeArrowheads="1"/>
          </p:cNvSpPr>
          <p:nvPr/>
        </p:nvSpPr>
        <p:spPr bwMode="auto">
          <a:xfrm>
            <a:off x="1778000" y="15925800"/>
            <a:ext cx="914400" cy="914400"/>
          </a:xfrm>
          <a:prstGeom prst="roundRect">
            <a:avLst>
              <a:gd name="adj" fmla="val 16667"/>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0" tIns="0" rIns="0" bIns="0">
            <a:spAutoFit/>
          </a:bodyPr>
          <a:lstStyle>
            <a:lvl1pPr defTabSz="2508250">
              <a:defRPr sz="1700" i="1">
                <a:solidFill>
                  <a:schemeClr val="tx1"/>
                </a:solidFill>
                <a:latin typeface="Arial" panose="020B0604020202020204" pitchFamily="34" charset="0"/>
                <a:ea typeface="MS PGothic" panose="020B0600070205080204" pitchFamily="34" charset="-128"/>
              </a:defRPr>
            </a:lvl1pPr>
            <a:lvl2pPr marL="742950" indent="-285750" defTabSz="2508250">
              <a:defRPr sz="1700" i="1">
                <a:solidFill>
                  <a:schemeClr val="tx1"/>
                </a:solidFill>
                <a:latin typeface="Arial" panose="020B0604020202020204" pitchFamily="34" charset="0"/>
                <a:ea typeface="MS PGothic" panose="020B0600070205080204" pitchFamily="34" charset="-128"/>
              </a:defRPr>
            </a:lvl2pPr>
            <a:lvl3pPr marL="1143000" indent="-228600" defTabSz="2508250">
              <a:defRPr sz="1700" i="1">
                <a:solidFill>
                  <a:schemeClr val="tx1"/>
                </a:solidFill>
                <a:latin typeface="Arial" panose="020B0604020202020204" pitchFamily="34" charset="0"/>
                <a:ea typeface="MS PGothic" panose="020B0600070205080204" pitchFamily="34" charset="-128"/>
              </a:defRPr>
            </a:lvl3pPr>
            <a:lvl4pPr marL="1600200" indent="-228600" defTabSz="2508250">
              <a:defRPr sz="1700" i="1">
                <a:solidFill>
                  <a:schemeClr val="tx1"/>
                </a:solidFill>
                <a:latin typeface="Arial" panose="020B0604020202020204" pitchFamily="34" charset="0"/>
                <a:ea typeface="MS PGothic" panose="020B0600070205080204" pitchFamily="34" charset="-128"/>
              </a:defRPr>
            </a:lvl4pPr>
            <a:lvl5pPr marL="2057400" indent="-228600" defTabSz="2508250">
              <a:defRPr sz="1700" i="1">
                <a:solidFill>
                  <a:schemeClr val="tx1"/>
                </a:solidFill>
                <a:latin typeface="Arial" panose="020B0604020202020204" pitchFamily="34" charset="0"/>
                <a:ea typeface="MS PGothic" panose="020B0600070205080204" pitchFamily="34" charset="-128"/>
              </a:defRPr>
            </a:lvl5pPr>
            <a:lvl6pPr marL="2514600" indent="-228600" defTabSz="2508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2508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2508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2508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eaLnBrk="1" hangingPunct="1"/>
            <a:endParaRPr lang="en-US" altLang="en-US"/>
          </a:p>
        </p:txBody>
      </p:sp>
      <p:sp>
        <p:nvSpPr>
          <p:cNvPr id="4123" name="TextBox 40"/>
          <p:cNvSpPr txBox="1">
            <a:spLocks noChangeArrowheads="1"/>
          </p:cNvSpPr>
          <p:nvPr/>
        </p:nvSpPr>
        <p:spPr bwMode="auto">
          <a:xfrm>
            <a:off x="13831052" y="29951476"/>
            <a:ext cx="989171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700" i="1">
                <a:solidFill>
                  <a:schemeClr val="tx1"/>
                </a:solidFill>
                <a:latin typeface="Arial" panose="020B0604020202020204" pitchFamily="34" charset="0"/>
                <a:ea typeface="MS PGothic" panose="020B0600070205080204" pitchFamily="34" charset="-128"/>
              </a:defRPr>
            </a:lvl1pPr>
            <a:lvl2pPr marL="742950" indent="-285750">
              <a:defRPr sz="1700" i="1">
                <a:solidFill>
                  <a:schemeClr val="tx1"/>
                </a:solidFill>
                <a:latin typeface="Arial" panose="020B0604020202020204" pitchFamily="34" charset="0"/>
                <a:ea typeface="MS PGothic" panose="020B0600070205080204" pitchFamily="34" charset="-128"/>
              </a:defRPr>
            </a:lvl2pPr>
            <a:lvl3pPr marL="1143000" indent="-228600">
              <a:defRPr sz="1700" i="1">
                <a:solidFill>
                  <a:schemeClr val="tx1"/>
                </a:solidFill>
                <a:latin typeface="Arial" panose="020B0604020202020204" pitchFamily="34" charset="0"/>
                <a:ea typeface="MS PGothic" panose="020B0600070205080204" pitchFamily="34" charset="-128"/>
              </a:defRPr>
            </a:lvl3pPr>
            <a:lvl4pPr marL="1600200" indent="-228600">
              <a:defRPr sz="1700" i="1">
                <a:solidFill>
                  <a:schemeClr val="tx1"/>
                </a:solidFill>
                <a:latin typeface="Arial" panose="020B0604020202020204" pitchFamily="34" charset="0"/>
                <a:ea typeface="MS PGothic" panose="020B0600070205080204" pitchFamily="34" charset="-128"/>
              </a:defRPr>
            </a:lvl4pPr>
            <a:lvl5pPr marL="2057400" indent="-228600">
              <a:defRPr sz="17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3200" b="1" i="0" dirty="0">
                <a:solidFill>
                  <a:srgbClr val="860C16"/>
                </a:solidFill>
              </a:rPr>
              <a:t>Acknowledgements</a:t>
            </a:r>
          </a:p>
        </p:txBody>
      </p:sp>
      <p:sp>
        <p:nvSpPr>
          <p:cNvPr id="4124" name="Text Box 175"/>
          <p:cNvSpPr txBox="1">
            <a:spLocks noChangeArrowheads="1"/>
          </p:cNvSpPr>
          <p:nvPr/>
        </p:nvSpPr>
        <p:spPr bwMode="auto">
          <a:xfrm>
            <a:off x="11025887" y="30675362"/>
            <a:ext cx="15280697" cy="1465016"/>
          </a:xfrm>
          <a:prstGeom prst="rect">
            <a:avLst/>
          </a:prstGeom>
          <a:solidFill>
            <a:schemeClr val="bg1"/>
          </a:solidFill>
          <a:ln w="57150" cmpd="thinThick">
            <a:solidFill>
              <a:schemeClr val="tx1"/>
            </a:solidFill>
            <a:miter lim="800000"/>
            <a:headEnd/>
            <a:tailEnd/>
          </a:ln>
        </p:spPr>
        <p:txBody>
          <a:bodyPr wrap="square" lIns="228600" tIns="100584" rIns="228600" bIns="100584" anchor="t">
            <a:spAutoFit/>
          </a:bodyPr>
          <a:lstStyle>
            <a:lvl1pPr defTabSz="857250">
              <a:defRPr sz="1700" i="1">
                <a:solidFill>
                  <a:schemeClr val="tx1"/>
                </a:solidFill>
                <a:latin typeface="Arial" panose="020B0604020202020204" pitchFamily="34" charset="0"/>
                <a:ea typeface="MS PGothic" panose="020B0600070205080204" pitchFamily="34" charset="-128"/>
              </a:defRPr>
            </a:lvl1pPr>
            <a:lvl2pPr marL="742950" indent="-285750" defTabSz="857250">
              <a:defRPr sz="1700" i="1">
                <a:solidFill>
                  <a:schemeClr val="tx1"/>
                </a:solidFill>
                <a:latin typeface="Arial" panose="020B0604020202020204" pitchFamily="34" charset="0"/>
                <a:ea typeface="MS PGothic" panose="020B0600070205080204" pitchFamily="34" charset="-128"/>
              </a:defRPr>
            </a:lvl2pPr>
            <a:lvl3pPr marL="1143000" indent="-228600" defTabSz="857250">
              <a:defRPr sz="1700" i="1">
                <a:solidFill>
                  <a:schemeClr val="tx1"/>
                </a:solidFill>
                <a:latin typeface="Arial" panose="020B0604020202020204" pitchFamily="34" charset="0"/>
                <a:ea typeface="MS PGothic" panose="020B0600070205080204" pitchFamily="34" charset="-128"/>
              </a:defRPr>
            </a:lvl3pPr>
            <a:lvl4pPr marL="1600200" indent="-228600" defTabSz="857250">
              <a:defRPr sz="1700" i="1">
                <a:solidFill>
                  <a:schemeClr val="tx1"/>
                </a:solidFill>
                <a:latin typeface="Arial" panose="020B0604020202020204" pitchFamily="34" charset="0"/>
                <a:ea typeface="MS PGothic" panose="020B0600070205080204" pitchFamily="34" charset="-128"/>
              </a:defRPr>
            </a:lvl4pPr>
            <a:lvl5pPr marL="2057400" indent="-228600" defTabSz="857250">
              <a:defRPr sz="1700" i="1">
                <a:solidFill>
                  <a:schemeClr val="tx1"/>
                </a:solidFill>
                <a:latin typeface="Arial" panose="020B0604020202020204" pitchFamily="34" charset="0"/>
                <a:ea typeface="MS PGothic" panose="020B0600070205080204" pitchFamily="34" charset="-128"/>
              </a:defRPr>
            </a:lvl5pPr>
            <a:lvl6pPr marL="2514600" indent="-228600" defTabSz="857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857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857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857250"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a:r>
              <a:rPr lang="en-US" sz="2050" dirty="0">
                <a:latin typeface="Times New Roman"/>
                <a:ea typeface="MS PGothic"/>
                <a:cs typeface="Times New Roman"/>
              </a:rPr>
              <a:t>Thank you to OURI for providing the grant for our research, as well as to the Museum Studies program  and the University of Tampa for providing this wonderful opportunity for research. A special thank you to the owner of the found painting for allowing us to conduct our research on their find and to Brooke Yost, a graduate student at USF, for assisting in the statistical analysis, as well as Dr. Rose Trentinella and Jocelyn Boigenzahn for their guidance throughout this project. </a:t>
            </a:r>
            <a:endParaRPr lang="en-US" sz="2050" dirty="0">
              <a:cs typeface="Arial" panose="020B0604020202020204" pitchFamily="34" charset="0"/>
            </a:endParaRPr>
          </a:p>
        </p:txBody>
      </p:sp>
      <p:sp>
        <p:nvSpPr>
          <p:cNvPr id="3" name="TextBox 2"/>
          <p:cNvSpPr txBox="1"/>
          <p:nvPr/>
        </p:nvSpPr>
        <p:spPr>
          <a:xfrm>
            <a:off x="22812841" y="5848327"/>
            <a:ext cx="9328961" cy="353943"/>
          </a:xfrm>
          <a:prstGeom prst="rect">
            <a:avLst/>
          </a:prstGeom>
          <a:noFill/>
        </p:spPr>
        <p:txBody>
          <a:bodyPr wrap="square" lIns="91440" tIns="45720" rIns="91440" bIns="45720" rtlCol="0" anchor="t">
            <a:spAutoFit/>
          </a:bodyPr>
          <a:lstStyle/>
          <a:p>
            <a:pPr algn="ctr"/>
            <a:endParaRPr lang="en-US" dirty="0">
              <a:latin typeface="Arial"/>
              <a:ea typeface="MS PGothic"/>
              <a:cs typeface="Arial"/>
            </a:endParaRPr>
          </a:p>
        </p:txBody>
      </p:sp>
      <p:pic>
        <p:nvPicPr>
          <p:cNvPr id="8" name="Picture 8" descr="A picture containing text, painted&#10;&#10;Description automatically generated">
            <a:extLst>
              <a:ext uri="{FF2B5EF4-FFF2-40B4-BE49-F238E27FC236}">
                <a16:creationId xmlns:a16="http://schemas.microsoft.com/office/drawing/2014/main" id="{79E5F6F7-1EE1-30C7-18F8-539E3DBCAB23}"/>
              </a:ext>
            </a:extLst>
          </p:cNvPr>
          <p:cNvPicPr>
            <a:picLocks noChangeAspect="1"/>
          </p:cNvPicPr>
          <p:nvPr/>
        </p:nvPicPr>
        <p:blipFill>
          <a:blip r:embed="rId7"/>
          <a:stretch>
            <a:fillRect/>
          </a:stretch>
        </p:blipFill>
        <p:spPr>
          <a:xfrm>
            <a:off x="77437906" y="1757940"/>
            <a:ext cx="8180236" cy="4599760"/>
          </a:xfrm>
          <a:prstGeom prst="rect">
            <a:avLst/>
          </a:prstGeom>
        </p:spPr>
      </p:pic>
      <p:pic>
        <p:nvPicPr>
          <p:cNvPr id="9" name="Picture 9" descr="A picture containing text, painting, graffiti, painted&#10;&#10;Description automatically generated">
            <a:extLst>
              <a:ext uri="{FF2B5EF4-FFF2-40B4-BE49-F238E27FC236}">
                <a16:creationId xmlns:a16="http://schemas.microsoft.com/office/drawing/2014/main" id="{1B391B4D-DAD2-A2E4-FA9F-4AB26E73B15A}"/>
              </a:ext>
            </a:extLst>
          </p:cNvPr>
          <p:cNvPicPr>
            <a:picLocks noChangeAspect="1"/>
          </p:cNvPicPr>
          <p:nvPr/>
        </p:nvPicPr>
        <p:blipFill rotWithShape="1">
          <a:blip r:embed="rId8"/>
          <a:srcRect l="633" t="27799" r="1021" b="5019"/>
          <a:stretch/>
        </p:blipFill>
        <p:spPr>
          <a:xfrm>
            <a:off x="70209795" y="-9391536"/>
            <a:ext cx="8216759" cy="4491684"/>
          </a:xfrm>
          <a:prstGeom prst="rect">
            <a:avLst/>
          </a:prstGeom>
        </p:spPr>
      </p:pic>
      <p:pic>
        <p:nvPicPr>
          <p:cNvPr id="10" name="Picture 10" descr="A picture containing text, building, outdoor, brick&#10;&#10;Description automatically generated">
            <a:extLst>
              <a:ext uri="{FF2B5EF4-FFF2-40B4-BE49-F238E27FC236}">
                <a16:creationId xmlns:a16="http://schemas.microsoft.com/office/drawing/2014/main" id="{EA17D507-D347-6154-79B9-C561222130A9}"/>
              </a:ext>
            </a:extLst>
          </p:cNvPr>
          <p:cNvPicPr>
            <a:picLocks noChangeAspect="1"/>
          </p:cNvPicPr>
          <p:nvPr/>
        </p:nvPicPr>
        <p:blipFill>
          <a:blip r:embed="rId9"/>
          <a:stretch>
            <a:fillRect/>
          </a:stretch>
        </p:blipFill>
        <p:spPr>
          <a:xfrm>
            <a:off x="79602077" y="-3046973"/>
            <a:ext cx="8156899" cy="4284168"/>
          </a:xfrm>
          <a:prstGeom prst="rect">
            <a:avLst/>
          </a:prstGeom>
        </p:spPr>
      </p:pic>
      <p:pic>
        <p:nvPicPr>
          <p:cNvPr id="11" name="Picture 11" descr="A picture containing text, brick, building material&#10;&#10;Description automatically generated">
            <a:extLst>
              <a:ext uri="{FF2B5EF4-FFF2-40B4-BE49-F238E27FC236}">
                <a16:creationId xmlns:a16="http://schemas.microsoft.com/office/drawing/2014/main" id="{9C9B6F66-4C24-A505-2AE7-1A956FBE6FBE}"/>
              </a:ext>
            </a:extLst>
          </p:cNvPr>
          <p:cNvPicPr>
            <a:picLocks noChangeAspect="1"/>
          </p:cNvPicPr>
          <p:nvPr/>
        </p:nvPicPr>
        <p:blipFill rotWithShape="1">
          <a:blip r:embed="rId10"/>
          <a:srcRect l="20222" t="15535" r="21770" b="12558"/>
          <a:stretch/>
        </p:blipFill>
        <p:spPr>
          <a:xfrm>
            <a:off x="78967814" y="8457774"/>
            <a:ext cx="8173115" cy="4620744"/>
          </a:xfrm>
          <a:prstGeom prst="rect">
            <a:avLst/>
          </a:prstGeom>
        </p:spPr>
      </p:pic>
      <p:sp>
        <p:nvSpPr>
          <p:cNvPr id="13" name="TextBox 12">
            <a:extLst>
              <a:ext uri="{FF2B5EF4-FFF2-40B4-BE49-F238E27FC236}">
                <a16:creationId xmlns:a16="http://schemas.microsoft.com/office/drawing/2014/main" id="{213692FD-F163-D571-634A-0EC2BF7FF44D}"/>
              </a:ext>
            </a:extLst>
          </p:cNvPr>
          <p:cNvSpPr txBox="1"/>
          <p:nvPr/>
        </p:nvSpPr>
        <p:spPr>
          <a:xfrm>
            <a:off x="88917585" y="3134414"/>
            <a:ext cx="8419838" cy="100950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indent="-457200">
              <a:spcBef>
                <a:spcPts val="0"/>
              </a:spcBef>
              <a:spcAft>
                <a:spcPts val="0"/>
              </a:spcAft>
            </a:pPr>
            <a:r>
              <a:rPr lang="en-US" sz="2500" b="1" i="0" dirty="0">
                <a:solidFill>
                  <a:schemeClr val="bg1"/>
                </a:solidFill>
                <a:latin typeface="Arial"/>
                <a:ea typeface="Segoe UI"/>
                <a:cs typeface="Segoe UI"/>
              </a:rPr>
              <a:t>Phenomenon 1:</a:t>
            </a:r>
            <a:r>
              <a:rPr lang="en-US" sz="2500" i="0" dirty="0">
                <a:solidFill>
                  <a:schemeClr val="bg1"/>
                </a:solidFill>
                <a:latin typeface="Arial"/>
                <a:ea typeface="Segoe UI"/>
                <a:cs typeface="Segoe UI"/>
              </a:rPr>
              <a:t> (See Figure 3). The first three letters flow towards the right, before changing directions during the 'a'. The 'asso' flows to the left of the canvas. The 'o' is painted clockwise.</a:t>
            </a:r>
            <a:endParaRPr lang="en-US" sz="2500" dirty="0">
              <a:solidFill>
                <a:schemeClr val="bg1"/>
              </a:solidFill>
              <a:cs typeface="Arial" panose="020B0604020202020204" pitchFamily="34" charset="0"/>
            </a:endParaRPr>
          </a:p>
          <a:p>
            <a:pPr indent="-457200">
              <a:spcBef>
                <a:spcPts val="0"/>
              </a:spcBef>
              <a:spcAft>
                <a:spcPts val="0"/>
              </a:spcAft>
            </a:pPr>
            <a:r>
              <a:rPr lang="en-US" sz="2500" b="1" i="0" dirty="0">
                <a:solidFill>
                  <a:schemeClr val="bg1"/>
                </a:solidFill>
                <a:latin typeface="Arial"/>
                <a:ea typeface="Segoe UI"/>
                <a:cs typeface="Segoe UI"/>
              </a:rPr>
              <a:t>Phenomenon 2:</a:t>
            </a:r>
            <a:r>
              <a:rPr lang="en-US" sz="2500" i="0" dirty="0">
                <a:solidFill>
                  <a:schemeClr val="bg1"/>
                </a:solidFill>
                <a:latin typeface="Arial"/>
                <a:ea typeface="Segoe UI"/>
                <a:cs typeface="Segoe UI"/>
              </a:rPr>
              <a:t> The 'P' had the lowest point in the signature, before slanting upwards during the rest of the signage.</a:t>
            </a:r>
            <a:endParaRPr lang="en-US" sz="2500" i="0" dirty="0">
              <a:solidFill>
                <a:schemeClr val="bg1"/>
              </a:solidFill>
              <a:latin typeface="Arial"/>
              <a:ea typeface="Times New Roman"/>
              <a:cs typeface="Times New Roman"/>
            </a:endParaRPr>
          </a:p>
          <a:p>
            <a:pPr indent="-457200" rtl="0">
              <a:spcBef>
                <a:spcPts val="0"/>
              </a:spcBef>
              <a:spcAft>
                <a:spcPts val="0"/>
              </a:spcAft>
            </a:pPr>
            <a:r>
              <a:rPr lang="en-US" sz="2500" b="1" i="0" dirty="0">
                <a:solidFill>
                  <a:schemeClr val="bg1"/>
                </a:solidFill>
                <a:latin typeface="Arial"/>
                <a:ea typeface="Segoe UI"/>
                <a:cs typeface="Segoe UI"/>
              </a:rPr>
              <a:t>Phenomenon 3:</a:t>
            </a:r>
            <a:r>
              <a:rPr lang="en-US" sz="2500" i="0" dirty="0">
                <a:solidFill>
                  <a:schemeClr val="bg1"/>
                </a:solidFill>
                <a:latin typeface="Arial"/>
                <a:ea typeface="Segoe UI"/>
                <a:cs typeface="Segoe UI"/>
              </a:rPr>
              <a:t> The two 's's were an even width</a:t>
            </a:r>
            <a:r>
              <a:rPr lang="en-US" sz="2500" i="0" dirty="0">
                <a:solidFill>
                  <a:schemeClr val="bg1"/>
                </a:solidFill>
                <a:latin typeface="Arial"/>
                <a:ea typeface="Times New Roman"/>
                <a:cs typeface="Times New Roman"/>
              </a:rPr>
              <a:t> </a:t>
            </a:r>
          </a:p>
          <a:p>
            <a:pPr indent="-457200">
              <a:spcBef>
                <a:spcPts val="0"/>
              </a:spcBef>
              <a:spcAft>
                <a:spcPts val="0"/>
              </a:spcAft>
            </a:pPr>
            <a:r>
              <a:rPr lang="en-US" sz="2500" b="1" i="0" dirty="0">
                <a:solidFill>
                  <a:schemeClr val="bg1"/>
                </a:solidFill>
                <a:latin typeface="Arial"/>
                <a:ea typeface="Segoe UI"/>
                <a:cs typeface="Segoe UI"/>
              </a:rPr>
              <a:t>Phenomenon 4:</a:t>
            </a:r>
            <a:r>
              <a:rPr lang="en-US" sz="2500" i="0" dirty="0">
                <a:solidFill>
                  <a:schemeClr val="bg1"/>
                </a:solidFill>
                <a:latin typeface="Arial"/>
                <a:ea typeface="Segoe UI"/>
                <a:cs typeface="Segoe UI"/>
              </a:rPr>
              <a:t> The space between the 'P', '</a:t>
            </a:r>
            <a:r>
              <a:rPr lang="en-US" sz="2500" i="0" dirty="0" err="1">
                <a:solidFill>
                  <a:schemeClr val="bg1"/>
                </a:solidFill>
                <a:latin typeface="Arial"/>
                <a:ea typeface="Segoe UI"/>
                <a:cs typeface="Segoe UI"/>
              </a:rPr>
              <a:t>i</a:t>
            </a:r>
            <a:r>
              <a:rPr lang="en-US" sz="2500" i="0" dirty="0">
                <a:solidFill>
                  <a:schemeClr val="bg1"/>
                </a:solidFill>
                <a:latin typeface="Arial"/>
                <a:ea typeface="Segoe UI"/>
                <a:cs typeface="Segoe UI"/>
              </a:rPr>
              <a:t>', and 'c' is even</a:t>
            </a:r>
            <a:r>
              <a:rPr lang="en-US" sz="2500" i="0" dirty="0">
                <a:solidFill>
                  <a:schemeClr val="bg1"/>
                </a:solidFill>
                <a:latin typeface="Arial"/>
                <a:ea typeface="Times New Roman"/>
                <a:cs typeface="Times New Roman"/>
              </a:rPr>
              <a:t> </a:t>
            </a:r>
          </a:p>
          <a:p>
            <a:pPr indent="-457200">
              <a:spcBef>
                <a:spcPts val="0"/>
              </a:spcBef>
              <a:spcAft>
                <a:spcPts val="0"/>
              </a:spcAft>
            </a:pPr>
            <a:r>
              <a:rPr lang="en-US" sz="2500" b="1" i="0" dirty="0">
                <a:solidFill>
                  <a:schemeClr val="bg1"/>
                </a:solidFill>
                <a:latin typeface="Arial"/>
                <a:ea typeface="Segoe UI"/>
                <a:cs typeface="Segoe UI"/>
              </a:rPr>
              <a:t>Phenomenon 5:</a:t>
            </a:r>
            <a:r>
              <a:rPr lang="en-US" sz="2500" i="0" dirty="0">
                <a:solidFill>
                  <a:schemeClr val="bg1"/>
                </a:solidFill>
                <a:latin typeface="Arial"/>
                <a:ea typeface="Segoe UI"/>
                <a:cs typeface="Segoe UI"/>
              </a:rPr>
              <a:t> The underline is concave and does not touch any of the letters. The middle of the line is also incomplete.</a:t>
            </a:r>
            <a:endParaRPr lang="en-US" sz="2500" i="0" dirty="0">
              <a:solidFill>
                <a:schemeClr val="bg1"/>
              </a:solidFill>
              <a:latin typeface="Arial"/>
              <a:ea typeface="Times New Roman"/>
              <a:cs typeface="Times New Roman"/>
            </a:endParaRPr>
          </a:p>
          <a:p>
            <a:pPr indent="-457200" rtl="0">
              <a:spcBef>
                <a:spcPts val="0"/>
              </a:spcBef>
              <a:spcAft>
                <a:spcPts val="0"/>
              </a:spcAft>
            </a:pPr>
            <a:r>
              <a:rPr lang="en-US" sz="2500" b="1" i="0" dirty="0">
                <a:solidFill>
                  <a:schemeClr val="bg1"/>
                </a:solidFill>
                <a:latin typeface="Arial"/>
                <a:ea typeface="Segoe UI"/>
                <a:cs typeface="Segoe UI"/>
              </a:rPr>
              <a:t>Phenomenon 6:</a:t>
            </a:r>
            <a:r>
              <a:rPr lang="en-US" sz="2500" i="0" dirty="0">
                <a:solidFill>
                  <a:schemeClr val="bg1"/>
                </a:solidFill>
                <a:latin typeface="Arial"/>
                <a:ea typeface="Segoe UI"/>
                <a:cs typeface="Segoe UI"/>
              </a:rPr>
              <a:t> Negative space is located in the 'P' and 'o', as well as the 9 and 0. The 'P' has two different areas of negative space</a:t>
            </a:r>
            <a:r>
              <a:rPr lang="en-US" sz="2500" i="0" dirty="0">
                <a:solidFill>
                  <a:schemeClr val="bg1"/>
                </a:solidFill>
                <a:latin typeface="Arial"/>
                <a:ea typeface="Times New Roman"/>
                <a:cs typeface="Times New Roman"/>
              </a:rPr>
              <a:t> </a:t>
            </a:r>
          </a:p>
          <a:p>
            <a:pPr indent="-457200">
              <a:spcBef>
                <a:spcPts val="0"/>
              </a:spcBef>
              <a:spcAft>
                <a:spcPts val="0"/>
              </a:spcAft>
            </a:pPr>
            <a:r>
              <a:rPr lang="en-US" sz="2500" b="1" i="0" dirty="0">
                <a:solidFill>
                  <a:schemeClr val="bg1"/>
                </a:solidFill>
                <a:latin typeface="Arial"/>
                <a:ea typeface="Segoe UI"/>
                <a:cs typeface="Segoe UI"/>
              </a:rPr>
              <a:t>Phenomenon 7:</a:t>
            </a:r>
            <a:r>
              <a:rPr lang="en-US" sz="2500" i="0" dirty="0">
                <a:solidFill>
                  <a:schemeClr val="bg1"/>
                </a:solidFill>
                <a:latin typeface="Arial"/>
                <a:ea typeface="Segoe UI"/>
                <a:cs typeface="Segoe UI"/>
              </a:rPr>
              <a:t> (See Figure 3) The 'P' overlaps the '</a:t>
            </a:r>
            <a:r>
              <a:rPr lang="en-US" sz="2500" i="0" dirty="0" err="1">
                <a:solidFill>
                  <a:schemeClr val="bg1"/>
                </a:solidFill>
                <a:latin typeface="Arial"/>
                <a:ea typeface="Segoe UI"/>
                <a:cs typeface="Segoe UI"/>
              </a:rPr>
              <a:t>i</a:t>
            </a:r>
            <a:r>
              <a:rPr lang="en-US" sz="2500" i="0" dirty="0">
                <a:solidFill>
                  <a:schemeClr val="bg1"/>
                </a:solidFill>
                <a:latin typeface="Arial"/>
                <a:ea typeface="Segoe UI"/>
                <a:cs typeface="Segoe UI"/>
              </a:rPr>
              <a:t>'. The order of the strokes for 'P' and the '</a:t>
            </a:r>
            <a:r>
              <a:rPr lang="en-US" sz="2500" i="0" dirty="0" err="1">
                <a:solidFill>
                  <a:schemeClr val="bg1"/>
                </a:solidFill>
                <a:latin typeface="Arial"/>
                <a:ea typeface="Segoe UI"/>
                <a:cs typeface="Segoe UI"/>
              </a:rPr>
              <a:t>i</a:t>
            </a:r>
            <a:r>
              <a:rPr lang="en-US" sz="2500" i="0" dirty="0">
                <a:solidFill>
                  <a:schemeClr val="bg1"/>
                </a:solidFill>
                <a:latin typeface="Arial"/>
                <a:ea typeface="Segoe UI"/>
                <a:cs typeface="Segoe UI"/>
              </a:rPr>
              <a:t>' are denoted in Figure 3 by the circled numbers in each stroke. On that note, see: Other Phenomena. The 'c' and 'a' are also connected. None of the numbers in the date are touching. </a:t>
            </a:r>
            <a:endParaRPr lang="en-US" sz="2500" i="0" dirty="0">
              <a:solidFill>
                <a:schemeClr val="bg1"/>
              </a:solidFill>
              <a:latin typeface="Arial"/>
              <a:ea typeface="Times New Roman"/>
              <a:cs typeface="Times New Roman"/>
            </a:endParaRPr>
          </a:p>
          <a:p>
            <a:pPr indent="-457200" rtl="0">
              <a:spcBef>
                <a:spcPts val="0"/>
              </a:spcBef>
              <a:spcAft>
                <a:spcPts val="0"/>
              </a:spcAft>
            </a:pPr>
            <a:r>
              <a:rPr lang="en-US" sz="2500" b="1" i="0" dirty="0">
                <a:solidFill>
                  <a:schemeClr val="bg1"/>
                </a:solidFill>
                <a:latin typeface="Arial"/>
                <a:ea typeface="Segoe UI"/>
                <a:cs typeface="Segoe UI"/>
              </a:rPr>
              <a:t>Other Phenomena:</a:t>
            </a:r>
            <a:r>
              <a:rPr lang="en-US" sz="2500" i="0" dirty="0">
                <a:solidFill>
                  <a:schemeClr val="bg1"/>
                </a:solidFill>
                <a:latin typeface="Arial"/>
                <a:ea typeface="Segoe UI"/>
                <a:cs typeface="Segoe UI"/>
              </a:rPr>
              <a:t> The underline is almost touching the 'P'. The Date is located under the signature. The 'P' has two different loops (a smaller one, and a larger one painted after the '</a:t>
            </a:r>
            <a:r>
              <a:rPr lang="en-US" sz="2500" i="0" dirty="0" err="1">
                <a:solidFill>
                  <a:schemeClr val="bg1"/>
                </a:solidFill>
                <a:latin typeface="Arial"/>
                <a:ea typeface="Segoe UI"/>
                <a:cs typeface="Segoe UI"/>
              </a:rPr>
              <a:t>i</a:t>
            </a:r>
            <a:r>
              <a:rPr lang="en-US" sz="2500" i="0" dirty="0">
                <a:solidFill>
                  <a:schemeClr val="bg1"/>
                </a:solidFill>
                <a:latin typeface="Arial"/>
                <a:ea typeface="Segoe UI"/>
                <a:cs typeface="Segoe UI"/>
              </a:rPr>
              <a:t>')</a:t>
            </a:r>
            <a:r>
              <a:rPr lang="en-US" sz="2500" i="0" dirty="0">
                <a:solidFill>
                  <a:schemeClr val="bg1"/>
                </a:solidFill>
                <a:latin typeface="Arial"/>
                <a:ea typeface="Times New Roman"/>
                <a:cs typeface="Times New Roman"/>
              </a:rPr>
              <a:t> </a:t>
            </a:r>
            <a:endParaRPr lang="en-US" sz="2500" i="0" dirty="0">
              <a:solidFill>
                <a:schemeClr val="bg1"/>
              </a:solidFill>
              <a:latin typeface="Arial"/>
              <a:cs typeface="Arial"/>
            </a:endParaRPr>
          </a:p>
        </p:txBody>
      </p:sp>
      <p:sp>
        <p:nvSpPr>
          <p:cNvPr id="14" name="TextBox 13">
            <a:extLst>
              <a:ext uri="{FF2B5EF4-FFF2-40B4-BE49-F238E27FC236}">
                <a16:creationId xmlns:a16="http://schemas.microsoft.com/office/drawing/2014/main" id="{27BA7F8E-84FF-8A27-BEC0-5477127F6832}"/>
              </a:ext>
            </a:extLst>
          </p:cNvPr>
          <p:cNvSpPr txBox="1"/>
          <p:nvPr/>
        </p:nvSpPr>
        <p:spPr>
          <a:xfrm>
            <a:off x="92666154" y="-8564124"/>
            <a:ext cx="8404335" cy="110343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b="1" i="0" dirty="0">
                <a:solidFill>
                  <a:schemeClr val="bg1"/>
                </a:solidFill>
                <a:latin typeface="Arial"/>
                <a:ea typeface="MS PGothic"/>
                <a:cs typeface="Arial"/>
              </a:rPr>
              <a:t>Phenomenon 1:</a:t>
            </a:r>
            <a:r>
              <a:rPr lang="en-US" sz="2500" i="0" dirty="0">
                <a:solidFill>
                  <a:schemeClr val="bg1"/>
                </a:solidFill>
                <a:latin typeface="Arial"/>
                <a:ea typeface="MS PGothic"/>
                <a:cs typeface="Arial"/>
              </a:rPr>
              <a:t> (See figure 5).  Almost all the letters move start at the top and move downwards and to the right. The 'o' is painted counterclockwise. This does </a:t>
            </a:r>
            <a:r>
              <a:rPr lang="en-US" sz="2500" b="1" i="0" u="sng" dirty="0">
                <a:solidFill>
                  <a:schemeClr val="bg1"/>
                </a:solidFill>
                <a:latin typeface="Arial"/>
                <a:ea typeface="MS PGothic"/>
                <a:cs typeface="Arial"/>
              </a:rPr>
              <a:t>not </a:t>
            </a:r>
            <a:r>
              <a:rPr lang="en-US" sz="2500" i="0" dirty="0">
                <a:solidFill>
                  <a:schemeClr val="bg1"/>
                </a:solidFill>
                <a:latin typeface="Arial"/>
                <a:ea typeface="MS PGothic"/>
                <a:cs typeface="Arial"/>
              </a:rPr>
              <a:t>match phenomena observed in the subject work. </a:t>
            </a:r>
          </a:p>
          <a:p>
            <a:r>
              <a:rPr lang="en-US" sz="2500" b="1" i="0" dirty="0">
                <a:solidFill>
                  <a:schemeClr val="bg1"/>
                </a:solidFill>
                <a:latin typeface="Arial"/>
                <a:ea typeface="MS PGothic"/>
                <a:cs typeface="Arial"/>
              </a:rPr>
              <a:t>Phenomenon 2:</a:t>
            </a:r>
            <a:r>
              <a:rPr lang="en-US" sz="2500" i="0" dirty="0">
                <a:solidFill>
                  <a:schemeClr val="bg1"/>
                </a:solidFill>
                <a:latin typeface="Arial"/>
                <a:ea typeface="MS PGothic"/>
                <a:cs typeface="Arial"/>
              </a:rPr>
              <a:t> The first 's' is the lowest point of the signature, and the signature does not appear to slant in either direction. This does </a:t>
            </a:r>
            <a:r>
              <a:rPr lang="en-US" sz="2500" b="1" i="0" u="sng" dirty="0">
                <a:solidFill>
                  <a:schemeClr val="bg1"/>
                </a:solidFill>
                <a:latin typeface="Arial"/>
                <a:ea typeface="MS PGothic"/>
                <a:cs typeface="Arial"/>
              </a:rPr>
              <a:t>not </a:t>
            </a:r>
            <a:r>
              <a:rPr lang="en-US" sz="2500" i="0" dirty="0">
                <a:solidFill>
                  <a:schemeClr val="bg1"/>
                </a:solidFill>
                <a:latin typeface="Arial"/>
                <a:ea typeface="MS PGothic"/>
                <a:cs typeface="Arial"/>
              </a:rPr>
              <a:t>match phenomena observed in the subject work. </a:t>
            </a:r>
          </a:p>
          <a:p>
            <a:r>
              <a:rPr lang="en-US" sz="2500" b="1" i="0" dirty="0">
                <a:solidFill>
                  <a:schemeClr val="bg1"/>
                </a:solidFill>
                <a:latin typeface="Arial"/>
                <a:ea typeface="MS PGothic"/>
                <a:cs typeface="Arial"/>
              </a:rPr>
              <a:t>Phenomenon 3:</a:t>
            </a:r>
            <a:r>
              <a:rPr lang="en-US" sz="2500" i="0" dirty="0">
                <a:solidFill>
                  <a:schemeClr val="bg1"/>
                </a:solidFill>
                <a:latin typeface="Arial"/>
                <a:ea typeface="MS PGothic"/>
                <a:cs typeface="Arial"/>
              </a:rPr>
              <a:t> The first 's' is marginally wider than the second 's'. This does </a:t>
            </a:r>
            <a:r>
              <a:rPr lang="en-US" sz="2500" b="1" i="0" u="sng" dirty="0">
                <a:solidFill>
                  <a:schemeClr val="bg1"/>
                </a:solidFill>
                <a:latin typeface="Arial"/>
                <a:ea typeface="MS PGothic"/>
                <a:cs typeface="Arial"/>
              </a:rPr>
              <a:t>not </a:t>
            </a:r>
            <a:r>
              <a:rPr lang="en-US" sz="2500" i="0" dirty="0">
                <a:solidFill>
                  <a:schemeClr val="bg1"/>
                </a:solidFill>
                <a:latin typeface="Arial"/>
                <a:ea typeface="MS PGothic"/>
                <a:cs typeface="Arial"/>
              </a:rPr>
              <a:t>match phenomena observed in the subject work. </a:t>
            </a:r>
          </a:p>
          <a:p>
            <a:r>
              <a:rPr lang="en-US" sz="2500" b="1" i="0" dirty="0">
                <a:solidFill>
                  <a:schemeClr val="bg1"/>
                </a:solidFill>
                <a:latin typeface="Arial"/>
                <a:ea typeface="MS PGothic"/>
                <a:cs typeface="Arial"/>
              </a:rPr>
              <a:t>Phenomenon 4: </a:t>
            </a:r>
            <a:r>
              <a:rPr lang="en-US" sz="2500" i="0" dirty="0">
                <a:solidFill>
                  <a:schemeClr val="bg1"/>
                </a:solidFill>
                <a:latin typeface="Arial"/>
                <a:ea typeface="MS PGothic"/>
                <a:cs typeface="Arial"/>
              </a:rPr>
              <a:t>The space between the "P" and the '</a:t>
            </a:r>
            <a:r>
              <a:rPr lang="en-US" sz="2500" i="0" dirty="0" err="1">
                <a:solidFill>
                  <a:schemeClr val="bg1"/>
                </a:solidFill>
                <a:latin typeface="Arial"/>
                <a:ea typeface="MS PGothic"/>
                <a:cs typeface="Arial"/>
              </a:rPr>
              <a:t>i</a:t>
            </a:r>
            <a:r>
              <a:rPr lang="en-US" sz="2500" i="0" dirty="0">
                <a:solidFill>
                  <a:schemeClr val="bg1"/>
                </a:solidFill>
                <a:latin typeface="Arial"/>
                <a:ea typeface="MS PGothic"/>
                <a:cs typeface="Arial"/>
              </a:rPr>
              <a:t>' was significantly larger than the space between the '</a:t>
            </a:r>
            <a:r>
              <a:rPr lang="en-US" sz="2500" i="0" dirty="0" err="1">
                <a:solidFill>
                  <a:schemeClr val="bg1"/>
                </a:solidFill>
                <a:latin typeface="Arial"/>
                <a:ea typeface="MS PGothic"/>
                <a:cs typeface="Arial"/>
              </a:rPr>
              <a:t>i</a:t>
            </a:r>
            <a:r>
              <a:rPr lang="en-US" sz="2500" i="0" dirty="0">
                <a:solidFill>
                  <a:schemeClr val="bg1"/>
                </a:solidFill>
                <a:latin typeface="Arial"/>
                <a:ea typeface="MS PGothic"/>
                <a:cs typeface="Arial"/>
              </a:rPr>
              <a:t>' and the 'c'. This does </a:t>
            </a:r>
            <a:r>
              <a:rPr lang="en-US" sz="2500" b="1" i="0" u="sng" dirty="0">
                <a:solidFill>
                  <a:schemeClr val="bg1"/>
                </a:solidFill>
                <a:latin typeface="Arial"/>
                <a:ea typeface="MS PGothic"/>
                <a:cs typeface="Arial"/>
              </a:rPr>
              <a:t>not </a:t>
            </a:r>
            <a:r>
              <a:rPr lang="en-US" sz="2500" i="0" dirty="0">
                <a:solidFill>
                  <a:schemeClr val="bg1"/>
                </a:solidFill>
                <a:latin typeface="Arial"/>
                <a:ea typeface="MS PGothic"/>
                <a:cs typeface="Arial"/>
              </a:rPr>
              <a:t>match phenomena observed in the subject work. </a:t>
            </a:r>
          </a:p>
          <a:p>
            <a:r>
              <a:rPr lang="en-US" sz="2500" b="1" i="0" dirty="0">
                <a:solidFill>
                  <a:schemeClr val="bg1"/>
                </a:solidFill>
                <a:latin typeface="Arial"/>
                <a:ea typeface="MS PGothic"/>
                <a:cs typeface="Arial"/>
              </a:rPr>
              <a:t>Phenomenon 5:</a:t>
            </a:r>
            <a:r>
              <a:rPr lang="en-US" sz="2500" i="0" dirty="0">
                <a:solidFill>
                  <a:schemeClr val="bg1"/>
                </a:solidFill>
                <a:latin typeface="Arial"/>
                <a:ea typeface="MS PGothic"/>
                <a:cs typeface="Arial"/>
              </a:rPr>
              <a:t> The underline jumps across the center in both directions. Both the 'c' and the first 's' touch the underline. This does </a:t>
            </a:r>
            <a:r>
              <a:rPr lang="en-US" sz="2500" b="1" i="0" u="sng" dirty="0">
                <a:solidFill>
                  <a:schemeClr val="bg1"/>
                </a:solidFill>
                <a:latin typeface="Arial"/>
                <a:ea typeface="MS PGothic"/>
                <a:cs typeface="Arial"/>
              </a:rPr>
              <a:t>not </a:t>
            </a:r>
            <a:r>
              <a:rPr lang="en-US" sz="2500" i="0" dirty="0">
                <a:solidFill>
                  <a:schemeClr val="bg1"/>
                </a:solidFill>
                <a:latin typeface="Arial"/>
                <a:ea typeface="MS PGothic"/>
                <a:cs typeface="Arial"/>
              </a:rPr>
              <a:t>match phenomena observed in the subject work. </a:t>
            </a:r>
          </a:p>
          <a:p>
            <a:r>
              <a:rPr lang="en-US" sz="2500" b="1" i="0" dirty="0">
                <a:solidFill>
                  <a:schemeClr val="bg1"/>
                </a:solidFill>
                <a:latin typeface="Arial"/>
                <a:ea typeface="MS PGothic"/>
                <a:cs typeface="Arial"/>
              </a:rPr>
              <a:t>Phenomenon 6: </a:t>
            </a:r>
            <a:r>
              <a:rPr lang="en-US" sz="2500" i="0" dirty="0">
                <a:solidFill>
                  <a:schemeClr val="bg1"/>
                </a:solidFill>
                <a:latin typeface="Arial"/>
                <a:ea typeface="MS PGothic"/>
                <a:cs typeface="Arial"/>
              </a:rPr>
              <a:t>There is negative space in the 'P' and the 'o'. This somewhat matches the phenomena observed in the subject artwork, however to note, the 'P' only has one area of negative space. </a:t>
            </a:r>
          </a:p>
          <a:p>
            <a:r>
              <a:rPr lang="en-US" sz="2500" b="1" i="0" dirty="0">
                <a:solidFill>
                  <a:schemeClr val="bg1"/>
                </a:solidFill>
                <a:latin typeface="Arial"/>
                <a:ea typeface="MS PGothic"/>
                <a:cs typeface="Arial"/>
              </a:rPr>
              <a:t>Phenomenon 7:</a:t>
            </a:r>
            <a:r>
              <a:rPr lang="en-US" sz="2500" i="0" dirty="0">
                <a:solidFill>
                  <a:schemeClr val="bg1"/>
                </a:solidFill>
                <a:latin typeface="Arial"/>
                <a:ea typeface="MS PGothic"/>
                <a:cs typeface="Arial"/>
              </a:rPr>
              <a:t> None of the letters touch or overlap. This does </a:t>
            </a:r>
            <a:r>
              <a:rPr lang="en-US" sz="2500" b="1" i="0" u="sng" dirty="0">
                <a:solidFill>
                  <a:schemeClr val="bg1"/>
                </a:solidFill>
                <a:latin typeface="Arial"/>
                <a:ea typeface="MS PGothic"/>
                <a:cs typeface="Arial"/>
              </a:rPr>
              <a:t>not </a:t>
            </a:r>
            <a:r>
              <a:rPr lang="en-US" sz="2500" i="0" dirty="0">
                <a:solidFill>
                  <a:schemeClr val="bg1"/>
                </a:solidFill>
                <a:latin typeface="Arial"/>
                <a:ea typeface="MS PGothic"/>
                <a:cs typeface="Arial"/>
              </a:rPr>
              <a:t>match phenomena observed in the subject work. </a:t>
            </a:r>
          </a:p>
          <a:p>
            <a:r>
              <a:rPr lang="en-US" sz="2500" b="1" i="0" dirty="0">
                <a:solidFill>
                  <a:schemeClr val="bg1"/>
                </a:solidFill>
                <a:latin typeface="Arial"/>
                <a:ea typeface="MS PGothic"/>
                <a:cs typeface="Arial"/>
              </a:rPr>
              <a:t>Other Phenomena:</a:t>
            </a:r>
            <a:r>
              <a:rPr lang="en-US" sz="2500" i="0" dirty="0">
                <a:solidFill>
                  <a:schemeClr val="bg1"/>
                </a:solidFill>
                <a:latin typeface="Arial"/>
                <a:ea typeface="MS PGothic"/>
                <a:cs typeface="Arial"/>
              </a:rPr>
              <a:t> No other phenomena were noted during the examination.</a:t>
            </a:r>
          </a:p>
          <a:p>
            <a:pPr algn="l"/>
            <a:endParaRPr lang="en-US" dirty="0">
              <a:cs typeface="Arial"/>
            </a:endParaRPr>
          </a:p>
        </p:txBody>
      </p:sp>
      <p:sp>
        <p:nvSpPr>
          <p:cNvPr id="15" name="AutoShape 71">
            <a:extLst>
              <a:ext uri="{FF2B5EF4-FFF2-40B4-BE49-F238E27FC236}">
                <a16:creationId xmlns:a16="http://schemas.microsoft.com/office/drawing/2014/main" id="{2FA374F2-8C4A-76BB-858E-FC9E1B25F6B5}"/>
              </a:ext>
            </a:extLst>
          </p:cNvPr>
          <p:cNvSpPr>
            <a:spLocks noChangeArrowheads="1"/>
          </p:cNvSpPr>
          <p:nvPr/>
        </p:nvSpPr>
        <p:spPr bwMode="auto">
          <a:xfrm>
            <a:off x="68075917" y="-451950"/>
            <a:ext cx="10048875" cy="1168400"/>
          </a:xfrm>
          <a:prstGeom prst="roundRect">
            <a:avLst>
              <a:gd name="adj" fmla="val 16667"/>
            </a:avLst>
          </a:prstGeom>
          <a:solidFill>
            <a:srgbClr val="CE1126">
              <a:alpha val="63000"/>
            </a:srgbClr>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latin typeface="Arial"/>
                <a:ea typeface="MS PGothic"/>
                <a:cs typeface="Arial"/>
              </a:rPr>
              <a:t>The Potential Picasso (1905)</a:t>
            </a:r>
            <a:endParaRPr lang="en-US" altLang="en-US" sz="5100" b="1" i="0" dirty="0">
              <a:solidFill>
                <a:schemeClr val="bg1"/>
              </a:solidFill>
            </a:endParaRPr>
          </a:p>
        </p:txBody>
      </p:sp>
      <p:sp>
        <p:nvSpPr>
          <p:cNvPr id="16" name="AutoShape 71">
            <a:extLst>
              <a:ext uri="{FF2B5EF4-FFF2-40B4-BE49-F238E27FC236}">
                <a16:creationId xmlns:a16="http://schemas.microsoft.com/office/drawing/2014/main" id="{1A74FEAA-4C93-345A-2142-C6CDBBD0D44A}"/>
              </a:ext>
            </a:extLst>
          </p:cNvPr>
          <p:cNvSpPr>
            <a:spLocks noChangeArrowheads="1"/>
          </p:cNvSpPr>
          <p:nvPr/>
        </p:nvSpPr>
        <p:spPr bwMode="auto">
          <a:xfrm>
            <a:off x="28364209" y="28346113"/>
            <a:ext cx="11366471" cy="1015663"/>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latin typeface="Arial"/>
                <a:ea typeface="MS PGothic"/>
                <a:cs typeface="Arial"/>
              </a:rPr>
              <a:t>Conclusions</a:t>
            </a:r>
            <a:endParaRPr lang="en-US" altLang="en-US" sz="5100" i="0" dirty="0">
              <a:solidFill>
                <a:schemeClr val="bg1"/>
              </a:solidFill>
            </a:endParaRPr>
          </a:p>
        </p:txBody>
      </p:sp>
      <p:pic>
        <p:nvPicPr>
          <p:cNvPr id="4" name="Picture 4">
            <a:extLst>
              <a:ext uri="{FF2B5EF4-FFF2-40B4-BE49-F238E27FC236}">
                <a16:creationId xmlns:a16="http://schemas.microsoft.com/office/drawing/2014/main" id="{FFACF929-3A02-8F38-F480-33CD32D9AF91}"/>
              </a:ext>
            </a:extLst>
          </p:cNvPr>
          <p:cNvPicPr>
            <a:picLocks noChangeAspect="1"/>
          </p:cNvPicPr>
          <p:nvPr/>
        </p:nvPicPr>
        <p:blipFill>
          <a:blip r:embed="rId11"/>
          <a:stretch>
            <a:fillRect/>
          </a:stretch>
        </p:blipFill>
        <p:spPr>
          <a:xfrm>
            <a:off x="814507" y="25024561"/>
            <a:ext cx="9457571" cy="6335098"/>
          </a:xfrm>
          <a:prstGeom prst="rect">
            <a:avLst/>
          </a:prstGeom>
        </p:spPr>
      </p:pic>
      <p:sp>
        <p:nvSpPr>
          <p:cNvPr id="5" name="TextBox 4">
            <a:extLst>
              <a:ext uri="{FF2B5EF4-FFF2-40B4-BE49-F238E27FC236}">
                <a16:creationId xmlns:a16="http://schemas.microsoft.com/office/drawing/2014/main" id="{BFA1A44A-8DA3-F2F1-0382-282497630FF4}"/>
              </a:ext>
            </a:extLst>
          </p:cNvPr>
          <p:cNvSpPr txBox="1"/>
          <p:nvPr/>
        </p:nvSpPr>
        <p:spPr>
          <a:xfrm>
            <a:off x="990350" y="31463270"/>
            <a:ext cx="897846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dirty="0">
                <a:latin typeface="Arial"/>
                <a:ea typeface="MS PGothic"/>
                <a:cs typeface="Arial"/>
              </a:rPr>
              <a:t>Figure 1: </a:t>
            </a:r>
            <a:r>
              <a:rPr lang="en-US" sz="2000" i="0" dirty="0">
                <a:latin typeface="Arial"/>
                <a:ea typeface="MS PGothic"/>
                <a:cs typeface="Arial"/>
              </a:rPr>
              <a:t>Photograph of the subject artwork, signed 'Picasso 1905' in the bottom left-hand corner in red paint. Photo Credit: Jocelyn Boigenzahn</a:t>
            </a:r>
            <a:endParaRPr lang="en-US" i="0" dirty="0">
              <a:cs typeface="Arial"/>
            </a:endParaRPr>
          </a:p>
        </p:txBody>
      </p:sp>
      <p:sp>
        <p:nvSpPr>
          <p:cNvPr id="6" name="TextBox 5">
            <a:extLst>
              <a:ext uri="{FF2B5EF4-FFF2-40B4-BE49-F238E27FC236}">
                <a16:creationId xmlns:a16="http://schemas.microsoft.com/office/drawing/2014/main" id="{70E07C27-ED5A-1780-51E8-4C39F25B496C}"/>
              </a:ext>
            </a:extLst>
          </p:cNvPr>
          <p:cNvSpPr txBox="1"/>
          <p:nvPr/>
        </p:nvSpPr>
        <p:spPr>
          <a:xfrm>
            <a:off x="84693162" y="17197218"/>
            <a:ext cx="844884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dirty="0">
                <a:solidFill>
                  <a:schemeClr val="bg1"/>
                </a:solidFill>
                <a:latin typeface="Arial"/>
                <a:ea typeface="MS PGothic"/>
                <a:cs typeface="Arial"/>
              </a:rPr>
              <a:t>Figure 2: (Top)  </a:t>
            </a:r>
            <a:r>
              <a:rPr lang="en-US" sz="2000" i="0" dirty="0">
                <a:solidFill>
                  <a:schemeClr val="bg1"/>
                </a:solidFill>
                <a:latin typeface="Arial"/>
                <a:ea typeface="MS PGothic"/>
                <a:cs typeface="Arial"/>
              </a:rPr>
              <a:t>A close-up of the signature found on the subject artwork.</a:t>
            </a:r>
            <a:endParaRPr lang="en-US" sz="2000" i="0" dirty="0">
              <a:solidFill>
                <a:schemeClr val="bg1"/>
              </a:solidFill>
              <a:cs typeface="Arial" panose="020B0604020202020204" pitchFamily="34" charset="0"/>
            </a:endParaRPr>
          </a:p>
          <a:p>
            <a:r>
              <a:rPr lang="en-US" sz="2000" b="1" i="0" dirty="0">
                <a:solidFill>
                  <a:schemeClr val="bg1"/>
                </a:solidFill>
                <a:latin typeface="Arial"/>
                <a:ea typeface="MS PGothic"/>
                <a:cs typeface="Arial"/>
              </a:rPr>
              <a:t>Figure 3: (Bottom) </a:t>
            </a:r>
            <a:r>
              <a:rPr lang="en-US" sz="2000" i="0" dirty="0">
                <a:solidFill>
                  <a:schemeClr val="bg1"/>
                </a:solidFill>
                <a:latin typeface="Arial"/>
                <a:ea typeface="MS PGothic"/>
                <a:cs typeface="Arial"/>
              </a:rPr>
              <a:t> A close-up of the signature found on the subject artwork with the signature mapping overlaid on top of it. </a:t>
            </a:r>
            <a:endParaRPr lang="en-US" sz="2000" i="0" dirty="0">
              <a:solidFill>
                <a:schemeClr val="bg1"/>
              </a:solidFill>
              <a:cs typeface="Arial"/>
            </a:endParaRPr>
          </a:p>
        </p:txBody>
      </p:sp>
      <p:sp>
        <p:nvSpPr>
          <p:cNvPr id="7" name="TextBox 6">
            <a:extLst>
              <a:ext uri="{FF2B5EF4-FFF2-40B4-BE49-F238E27FC236}">
                <a16:creationId xmlns:a16="http://schemas.microsoft.com/office/drawing/2014/main" id="{2904FCC2-F2BA-EAE0-7587-68039A1555CD}"/>
              </a:ext>
            </a:extLst>
          </p:cNvPr>
          <p:cNvSpPr txBox="1"/>
          <p:nvPr/>
        </p:nvSpPr>
        <p:spPr>
          <a:xfrm>
            <a:off x="83054371" y="14705520"/>
            <a:ext cx="817337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dirty="0">
                <a:solidFill>
                  <a:schemeClr val="bg1"/>
                </a:solidFill>
                <a:latin typeface="Arial"/>
                <a:ea typeface="MS PGothic"/>
                <a:cs typeface="Arial"/>
              </a:rPr>
              <a:t>Figure 4:</a:t>
            </a:r>
            <a:r>
              <a:rPr lang="en-US" sz="2000" i="0" dirty="0">
                <a:solidFill>
                  <a:schemeClr val="bg1"/>
                </a:solidFill>
                <a:latin typeface="Arial"/>
                <a:ea typeface="MS PGothic"/>
                <a:cs typeface="Arial"/>
              </a:rPr>
              <a:t> A close-up of the signature found on</a:t>
            </a:r>
            <a:r>
              <a:rPr lang="en-US" sz="2000" dirty="0">
                <a:solidFill>
                  <a:schemeClr val="bg1"/>
                </a:solidFill>
                <a:latin typeface="Arial"/>
                <a:ea typeface="MS PGothic"/>
                <a:cs typeface="Arial"/>
              </a:rPr>
              <a:t> Girl with a Goat </a:t>
            </a:r>
            <a:r>
              <a:rPr lang="en-US" sz="2000" i="0" dirty="0">
                <a:solidFill>
                  <a:schemeClr val="bg1"/>
                </a:solidFill>
                <a:latin typeface="Arial"/>
                <a:ea typeface="MS PGothic"/>
                <a:cs typeface="Arial"/>
              </a:rPr>
              <a:t>(1906)</a:t>
            </a:r>
          </a:p>
          <a:p>
            <a:r>
              <a:rPr lang="en-US" sz="2000" b="1" i="0" dirty="0">
                <a:solidFill>
                  <a:schemeClr val="bg1"/>
                </a:solidFill>
                <a:latin typeface="Arial"/>
                <a:ea typeface="MS PGothic"/>
                <a:cs typeface="Arial"/>
              </a:rPr>
              <a:t>Figure 5: </a:t>
            </a:r>
            <a:r>
              <a:rPr lang="en-US" sz="2000" i="0" dirty="0">
                <a:solidFill>
                  <a:schemeClr val="bg1"/>
                </a:solidFill>
                <a:latin typeface="Arial"/>
                <a:ea typeface="MS PGothic"/>
                <a:cs typeface="Arial"/>
              </a:rPr>
              <a:t>A close-up of the signature found on </a:t>
            </a:r>
            <a:r>
              <a:rPr lang="en-US" sz="2000" dirty="0">
                <a:solidFill>
                  <a:schemeClr val="bg1"/>
                </a:solidFill>
                <a:latin typeface="Arial"/>
                <a:ea typeface="MS PGothic"/>
                <a:cs typeface="Arial"/>
              </a:rPr>
              <a:t>Girl with a Goat (1906)</a:t>
            </a:r>
            <a:r>
              <a:rPr lang="en-US" sz="2000" i="0" dirty="0">
                <a:solidFill>
                  <a:schemeClr val="bg1"/>
                </a:solidFill>
                <a:latin typeface="Arial"/>
                <a:ea typeface="MS PGothic"/>
                <a:cs typeface="Arial"/>
              </a:rPr>
              <a:t> with the signature mapping overlaid on top of it</a:t>
            </a:r>
            <a:endParaRPr lang="en-US" sz="2000" i="0" dirty="0">
              <a:solidFill>
                <a:schemeClr val="bg1"/>
              </a:solidFill>
              <a:cs typeface="Arial"/>
            </a:endParaRPr>
          </a:p>
        </p:txBody>
      </p:sp>
      <p:pic>
        <p:nvPicPr>
          <p:cNvPr id="18" name="Picture 17">
            <a:extLst>
              <a:ext uri="{FF2B5EF4-FFF2-40B4-BE49-F238E27FC236}">
                <a16:creationId xmlns:a16="http://schemas.microsoft.com/office/drawing/2014/main" id="{28DB7EA9-4689-0829-8FE3-864F4D6448DF}"/>
              </a:ext>
            </a:extLst>
          </p:cNvPr>
          <p:cNvPicPr>
            <a:picLocks noChangeAspect="1"/>
          </p:cNvPicPr>
          <p:nvPr/>
        </p:nvPicPr>
        <p:blipFill rotWithShape="1">
          <a:blip r:embed="rId12"/>
          <a:srcRect t="118"/>
          <a:stretch/>
        </p:blipFill>
        <p:spPr>
          <a:xfrm>
            <a:off x="10882171" y="17273972"/>
            <a:ext cx="17078644" cy="11229939"/>
          </a:xfrm>
          <a:prstGeom prst="rect">
            <a:avLst/>
          </a:prstGeom>
        </p:spPr>
      </p:pic>
      <p:sp>
        <p:nvSpPr>
          <p:cNvPr id="12" name="AutoShape 71">
            <a:extLst>
              <a:ext uri="{FF2B5EF4-FFF2-40B4-BE49-F238E27FC236}">
                <a16:creationId xmlns:a16="http://schemas.microsoft.com/office/drawing/2014/main" id="{5AE4EC5A-6219-90DF-1CF1-A439FD84A746}"/>
              </a:ext>
            </a:extLst>
          </p:cNvPr>
          <p:cNvSpPr>
            <a:spLocks noChangeArrowheads="1"/>
          </p:cNvSpPr>
          <p:nvPr/>
        </p:nvSpPr>
        <p:spPr bwMode="auto">
          <a:xfrm>
            <a:off x="10898887" y="15938601"/>
            <a:ext cx="17066513" cy="1258617"/>
          </a:xfrm>
          <a:prstGeom prst="roundRect">
            <a:avLst>
              <a:gd name="adj" fmla="val 16667"/>
            </a:avLst>
          </a:prstGeom>
          <a:solidFill>
            <a:srgbClr val="88111B"/>
          </a:solidFill>
          <a:ln>
            <a:noFill/>
          </a:ln>
        </p:spPr>
        <p:txBody>
          <a:bodyPr lIns="80010" tIns="80010" rIns="80010" bIns="80010" anchor="ctr"/>
          <a:lstStyle>
            <a:lvl1pPr defTabSz="4389438">
              <a:defRPr sz="1700" i="1">
                <a:solidFill>
                  <a:schemeClr val="tx1"/>
                </a:solidFill>
                <a:latin typeface="Arial" panose="020B0604020202020204" pitchFamily="34" charset="0"/>
                <a:ea typeface="MS PGothic" panose="020B0600070205080204" pitchFamily="34" charset="-128"/>
              </a:defRPr>
            </a:lvl1pPr>
            <a:lvl2pPr marL="742950" indent="-285750" defTabSz="4389438">
              <a:defRPr sz="1700" i="1">
                <a:solidFill>
                  <a:schemeClr val="tx1"/>
                </a:solidFill>
                <a:latin typeface="Arial" panose="020B0604020202020204" pitchFamily="34" charset="0"/>
                <a:ea typeface="MS PGothic" panose="020B0600070205080204" pitchFamily="34" charset="-128"/>
              </a:defRPr>
            </a:lvl2pPr>
            <a:lvl3pPr marL="1143000" indent="-228600" defTabSz="4389438">
              <a:defRPr sz="1700" i="1">
                <a:solidFill>
                  <a:schemeClr val="tx1"/>
                </a:solidFill>
                <a:latin typeface="Arial" panose="020B0604020202020204" pitchFamily="34" charset="0"/>
                <a:ea typeface="MS PGothic" panose="020B0600070205080204" pitchFamily="34" charset="-128"/>
              </a:defRPr>
            </a:lvl3pPr>
            <a:lvl4pPr marL="1600200" indent="-228600" defTabSz="4389438">
              <a:defRPr sz="1700" i="1">
                <a:solidFill>
                  <a:schemeClr val="tx1"/>
                </a:solidFill>
                <a:latin typeface="Arial" panose="020B0604020202020204" pitchFamily="34" charset="0"/>
                <a:ea typeface="MS PGothic" panose="020B0600070205080204" pitchFamily="34" charset="-128"/>
              </a:defRPr>
            </a:lvl4pPr>
            <a:lvl5pPr marL="2057400" indent="-228600" defTabSz="4389438">
              <a:defRPr sz="1700" i="1">
                <a:solidFill>
                  <a:schemeClr val="tx1"/>
                </a:solidFill>
                <a:latin typeface="Arial" panose="020B0604020202020204" pitchFamily="34" charset="0"/>
                <a:ea typeface="MS PGothic" panose="020B0600070205080204" pitchFamily="34" charset="-128"/>
              </a:defRPr>
            </a:lvl5pPr>
            <a:lvl6pPr marL="25146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6pPr>
            <a:lvl7pPr marL="29718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7pPr>
            <a:lvl8pPr marL="34290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8pPr>
            <a:lvl9pPr marL="3886200" indent="-228600" defTabSz="4389438" eaLnBrk="0" fontAlgn="base" hangingPunct="0">
              <a:spcBef>
                <a:spcPct val="0"/>
              </a:spcBef>
              <a:spcAft>
                <a:spcPct val="0"/>
              </a:spcAft>
              <a:defRPr sz="1700" i="1">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sz="5100" b="1" i="0" dirty="0">
                <a:solidFill>
                  <a:schemeClr val="bg1"/>
                </a:solidFill>
                <a:latin typeface="Arial"/>
                <a:ea typeface="MS PGothic"/>
                <a:cs typeface="Arial"/>
              </a:rPr>
              <a:t>Graphological Examination</a:t>
            </a:r>
            <a:endParaRPr lang="en-US" altLang="en-US" sz="5100" b="1" i="0" dirty="0">
              <a:solidFill>
                <a:schemeClr val="bg1"/>
              </a:solidFill>
            </a:endParaRPr>
          </a:p>
        </p:txBody>
      </p:sp>
      <p:sp>
        <p:nvSpPr>
          <p:cNvPr id="21" name="TextBox 20">
            <a:extLst>
              <a:ext uri="{FF2B5EF4-FFF2-40B4-BE49-F238E27FC236}">
                <a16:creationId xmlns:a16="http://schemas.microsoft.com/office/drawing/2014/main" id="{9654832D-9DA0-BDB6-2E6F-06932B562062}"/>
              </a:ext>
            </a:extLst>
          </p:cNvPr>
          <p:cNvSpPr txBox="1"/>
          <p:nvPr/>
        </p:nvSpPr>
        <p:spPr>
          <a:xfrm>
            <a:off x="10792832" y="28601572"/>
            <a:ext cx="16845590" cy="1015663"/>
          </a:xfrm>
          <a:prstGeom prst="rect">
            <a:avLst/>
          </a:prstGeom>
          <a:noFill/>
        </p:spPr>
        <p:txBody>
          <a:bodyPr wrap="square" rtlCol="0">
            <a:spAutoFit/>
          </a:bodyPr>
          <a:lstStyle/>
          <a:p>
            <a:r>
              <a:rPr lang="en-US" sz="2000" b="1" i="0" dirty="0"/>
              <a:t>Figure 2: C</a:t>
            </a:r>
            <a:r>
              <a:rPr lang="en-US" sz="2000" i="0" dirty="0"/>
              <a:t>hart visualizing how each authentic signature and the Thrift Shop painting embodied each individual characteristic identified during the signature mapping process. Text highlighted in green denotes a match of the characteristic, text highlighted in red denotes a discrepancy. </a:t>
            </a:r>
            <a:r>
              <a:rPr lang="en-US" sz="2000" dirty="0"/>
              <a:t>Family of Saltimbanques </a:t>
            </a:r>
            <a:r>
              <a:rPr lang="en-US" sz="2000" i="0" dirty="0"/>
              <a:t>(1905) is circled in red (See: </a:t>
            </a:r>
            <a:r>
              <a:rPr lang="en-US" sz="2000" dirty="0"/>
              <a:t>Family of Saltimbanques </a:t>
            </a:r>
            <a:r>
              <a:rPr lang="en-US" sz="2000" i="0" dirty="0"/>
              <a:t>(1905) &amp; The Thrift Store Painting (ca. 1905)). Credit: Author</a:t>
            </a:r>
          </a:p>
        </p:txBody>
      </p:sp>
      <p:pic>
        <p:nvPicPr>
          <p:cNvPr id="22" name="Picture 21" descr="A close-up of some writing&#10;&#10;Description automatically generated with low confidence">
            <a:extLst>
              <a:ext uri="{FF2B5EF4-FFF2-40B4-BE49-F238E27FC236}">
                <a16:creationId xmlns:a16="http://schemas.microsoft.com/office/drawing/2014/main" id="{909AFD04-2C1B-F99A-8315-1DBD91D7BAEB}"/>
              </a:ext>
            </a:extLst>
          </p:cNvPr>
          <p:cNvPicPr>
            <a:picLocks noChangeAspect="1"/>
          </p:cNvPicPr>
          <p:nvPr/>
        </p:nvPicPr>
        <p:blipFill>
          <a:blip r:embed="rId13"/>
          <a:stretch>
            <a:fillRect/>
          </a:stretch>
        </p:blipFill>
        <p:spPr>
          <a:xfrm>
            <a:off x="28364209" y="15158510"/>
            <a:ext cx="7314734" cy="4154686"/>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2EA63441-FBD2-8BEE-46C7-3A6C5E5365F9}"/>
              </a:ext>
            </a:extLst>
          </p:cNvPr>
          <p:cNvPicPr>
            <a:picLocks noChangeAspect="1"/>
          </p:cNvPicPr>
          <p:nvPr/>
        </p:nvPicPr>
        <p:blipFill>
          <a:blip r:embed="rId14"/>
          <a:stretch>
            <a:fillRect/>
          </a:stretch>
        </p:blipFill>
        <p:spPr>
          <a:xfrm>
            <a:off x="35698016" y="15158510"/>
            <a:ext cx="7327741" cy="4146036"/>
          </a:xfrm>
          <a:prstGeom prst="rect">
            <a:avLst/>
          </a:prstGeom>
        </p:spPr>
      </p:pic>
      <p:sp>
        <p:nvSpPr>
          <p:cNvPr id="25" name="TextBox 24">
            <a:extLst>
              <a:ext uri="{FF2B5EF4-FFF2-40B4-BE49-F238E27FC236}">
                <a16:creationId xmlns:a16="http://schemas.microsoft.com/office/drawing/2014/main" id="{F8BB9A18-EC93-FEB4-43E3-DE1DFCBAB639}"/>
              </a:ext>
            </a:extLst>
          </p:cNvPr>
          <p:cNvSpPr txBox="1"/>
          <p:nvPr/>
        </p:nvSpPr>
        <p:spPr>
          <a:xfrm>
            <a:off x="28333820" y="19296394"/>
            <a:ext cx="14690244" cy="1015663"/>
          </a:xfrm>
          <a:prstGeom prst="rect">
            <a:avLst/>
          </a:prstGeom>
          <a:noFill/>
        </p:spPr>
        <p:txBody>
          <a:bodyPr wrap="square">
            <a:spAutoFit/>
          </a:bodyPr>
          <a:lstStyle/>
          <a:p>
            <a:r>
              <a:rPr lang="en-US" sz="2000" b="1" i="0" dirty="0">
                <a:latin typeface="+mn-lt"/>
                <a:ea typeface="MS PGothic"/>
                <a:cs typeface="Arial"/>
              </a:rPr>
              <a:t>Figure 3 (Left): </a:t>
            </a:r>
            <a:r>
              <a:rPr lang="en-US" sz="2000" i="0" dirty="0">
                <a:latin typeface="+mn-lt"/>
                <a:ea typeface="MS PGothic"/>
                <a:cs typeface="Arial"/>
              </a:rPr>
              <a:t>A close-up of the signature found on </a:t>
            </a:r>
            <a:r>
              <a:rPr lang="en-US" sz="2000" i="1" dirty="0">
                <a:latin typeface="+mn-lt"/>
                <a:ea typeface="MS PGothic"/>
                <a:cs typeface="Arial"/>
              </a:rPr>
              <a:t>Family of Saltimbanques </a:t>
            </a:r>
            <a:r>
              <a:rPr lang="en-US" sz="2000" dirty="0">
                <a:latin typeface="+mn-lt"/>
                <a:ea typeface="MS PGothic"/>
                <a:cs typeface="Arial"/>
              </a:rPr>
              <a:t>(1905) </a:t>
            </a:r>
            <a:r>
              <a:rPr lang="en-US" sz="2000" i="0" dirty="0">
                <a:latin typeface="+mn-lt"/>
                <a:ea typeface="MS PGothic"/>
                <a:cs typeface="Arial"/>
              </a:rPr>
              <a:t>with the signature traced in white. Photo: Institution. Mapping: Author. </a:t>
            </a:r>
            <a:endParaRPr lang="en-US" sz="2000" i="0" dirty="0">
              <a:latin typeface="+mn-lt"/>
            </a:endParaRPr>
          </a:p>
          <a:p>
            <a:r>
              <a:rPr lang="en-US" sz="2000" b="1" i="0" dirty="0">
                <a:latin typeface="+mn-lt"/>
                <a:ea typeface="MS PGothic"/>
                <a:cs typeface="Arial"/>
              </a:rPr>
              <a:t>Figure 4 (Right): </a:t>
            </a:r>
            <a:r>
              <a:rPr lang="en-US" sz="2000" i="0" dirty="0">
                <a:latin typeface="+mn-lt"/>
                <a:ea typeface="MS PGothic"/>
                <a:cs typeface="Arial"/>
              </a:rPr>
              <a:t>A close-up of the signature found on the subject artwork with the signature traced in white. Credit: Author</a:t>
            </a:r>
          </a:p>
        </p:txBody>
      </p:sp>
      <p:sp>
        <p:nvSpPr>
          <p:cNvPr id="29" name="Rectangle 28">
            <a:extLst>
              <a:ext uri="{FF2B5EF4-FFF2-40B4-BE49-F238E27FC236}">
                <a16:creationId xmlns:a16="http://schemas.microsoft.com/office/drawing/2014/main" id="{A552D386-8F16-89EE-2374-3776AA97FE46}"/>
              </a:ext>
            </a:extLst>
          </p:cNvPr>
          <p:cNvSpPr/>
          <p:nvPr/>
        </p:nvSpPr>
        <p:spPr bwMode="auto">
          <a:xfrm>
            <a:off x="10886472" y="27070073"/>
            <a:ext cx="17066514" cy="1431633"/>
          </a:xfrm>
          <a:prstGeom prst="rect">
            <a:avLst/>
          </a:prstGeom>
          <a:noFill/>
          <a:ln w="76200" cap="flat" cmpd="sng" algn="ctr">
            <a:solidFill>
              <a:schemeClr val="accent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2508250" rtl="0" eaLnBrk="1" fontAlgn="base" latinLnBrk="0" hangingPunct="1">
              <a:lnSpc>
                <a:spcPct val="100000"/>
              </a:lnSpc>
              <a:spcBef>
                <a:spcPct val="0"/>
              </a:spcBef>
              <a:spcAft>
                <a:spcPct val="0"/>
              </a:spcAft>
              <a:buClrTx/>
              <a:buSzTx/>
              <a:buFontTx/>
              <a:buNone/>
              <a:tabLst/>
            </a:pPr>
            <a:endParaRPr kumimoji="0" lang="en-US" sz="1700" b="0" i="1" u="none" strike="noStrike" cap="none" normalizeH="0" baseline="0">
              <a:ln>
                <a:noFill/>
              </a:ln>
              <a:solidFill>
                <a:schemeClr val="tx1"/>
              </a:solidFill>
              <a:effectLst/>
              <a:latin typeface="Arial" pitchFamily="19" charset="0"/>
            </a:endParaRPr>
          </a:p>
        </p:txBody>
      </p:sp>
      <p:sp>
        <p:nvSpPr>
          <p:cNvPr id="30" name="TextBox 29">
            <a:extLst>
              <a:ext uri="{FF2B5EF4-FFF2-40B4-BE49-F238E27FC236}">
                <a16:creationId xmlns:a16="http://schemas.microsoft.com/office/drawing/2014/main" id="{61A251EB-D5AF-33DA-ECB7-C06E9F01D96B}"/>
              </a:ext>
            </a:extLst>
          </p:cNvPr>
          <p:cNvSpPr txBox="1"/>
          <p:nvPr/>
        </p:nvSpPr>
        <p:spPr>
          <a:xfrm>
            <a:off x="28333820" y="7396400"/>
            <a:ext cx="14805152" cy="6632585"/>
          </a:xfrm>
          <a:prstGeom prst="rect">
            <a:avLst/>
          </a:prstGeom>
          <a:noFill/>
        </p:spPr>
        <p:txBody>
          <a:bodyPr wrap="square" numCol="1" spcCol="457200" rtlCol="0">
            <a:spAutoFit/>
          </a:bodyPr>
          <a:lstStyle/>
          <a:p>
            <a:pPr algn="just"/>
            <a:r>
              <a:rPr lang="en-US" sz="2500" i="0" dirty="0"/>
              <a:t>Performing the graphological examination resulted in the completion of the first goal of this investigation, which was to create a graphological profile for Picasso’s oil on canvas mediums from 1904 -1906 to be used as a comparative tool against the Thrift Store painting. </a:t>
            </a:r>
          </a:p>
          <a:p>
            <a:pPr algn="just"/>
            <a:endParaRPr lang="en-US" sz="2500" i="0" dirty="0"/>
          </a:p>
          <a:p>
            <a:pPr algn="just"/>
            <a:r>
              <a:rPr lang="en-US" sz="2500" i="0" dirty="0"/>
              <a:t>After removing </a:t>
            </a:r>
            <a:r>
              <a:rPr lang="en-US" sz="2500" dirty="0"/>
              <a:t>Family of Saltimbanques </a:t>
            </a:r>
            <a:r>
              <a:rPr lang="en-US" sz="2500" i="0" dirty="0"/>
              <a:t>(1905) from the graphological profile due to it’s position as an outlier (See: </a:t>
            </a:r>
            <a:r>
              <a:rPr lang="en-US" sz="2500" dirty="0"/>
              <a:t>Family of Saltimbanques </a:t>
            </a:r>
            <a:r>
              <a:rPr lang="en-US" sz="2500" i="0" dirty="0"/>
              <a:t>(1905) &amp; The Thrift Store Painting (ca. 1905)), the Thrift Store painting only matched three out of eleven observed characteristics seen in the graphological profile. In some cases the Thrift Store painting goes directly against what was observed in the authentic signatures, such as in characteristic 4, where in the Thrift Shop painting the “C” and the “A” form almost a ying-yang shape and circle around each other, while in the authentic signatures the “C” and the “A” all started from the top and flowed to the right.</a:t>
            </a:r>
          </a:p>
          <a:p>
            <a:pPr algn="just"/>
            <a:endParaRPr lang="en-US" sz="2500" i="0" dirty="0"/>
          </a:p>
          <a:p>
            <a:pPr algn="just"/>
            <a:r>
              <a:rPr lang="en-US" sz="2500" i="0" dirty="0"/>
              <a:t>Even in cases where the observed characteristic is less than consistent, such as characteristics 6 and 7, the Thrift Store painting still manages to distinguish itself as something different from the graphological </a:t>
            </a:r>
            <a:r>
              <a:rPr lang="en-US" sz="2500" i="0" dirty="0">
                <a:latin typeface="+mn-lt"/>
              </a:rPr>
              <a:t>profile.</a:t>
            </a:r>
            <a:r>
              <a:rPr lang="en-US" sz="2500" i="0" dirty="0">
                <a:solidFill>
                  <a:srgbClr val="0E101A"/>
                </a:solidFill>
                <a:effectLst/>
                <a:latin typeface="+mn-lt"/>
              </a:rPr>
              <a:t> In characteristics 6 and 7, all of the authentic signatures had uneven spacing and letter width; meanwhile, in the Thrift Shop Painting, both characteristics are perfectly even, implying that the action was calculated.</a:t>
            </a:r>
            <a:endParaRPr lang="en-US" sz="2500" i="0" dirty="0">
              <a:latin typeface="+mn-lt"/>
            </a:endParaRPr>
          </a:p>
        </p:txBody>
      </p:sp>
      <p:sp>
        <p:nvSpPr>
          <p:cNvPr id="31" name="TextBox 30">
            <a:extLst>
              <a:ext uri="{FF2B5EF4-FFF2-40B4-BE49-F238E27FC236}">
                <a16:creationId xmlns:a16="http://schemas.microsoft.com/office/drawing/2014/main" id="{8311AA00-CE2D-376A-912E-C326AD191073}"/>
              </a:ext>
            </a:extLst>
          </p:cNvPr>
          <p:cNvSpPr txBox="1"/>
          <p:nvPr/>
        </p:nvSpPr>
        <p:spPr>
          <a:xfrm>
            <a:off x="28333820" y="29419332"/>
            <a:ext cx="11396860" cy="2785378"/>
          </a:xfrm>
          <a:prstGeom prst="rect">
            <a:avLst/>
          </a:prstGeom>
          <a:noFill/>
        </p:spPr>
        <p:txBody>
          <a:bodyPr wrap="square" rtlCol="0">
            <a:spAutoFit/>
          </a:bodyPr>
          <a:lstStyle/>
          <a:p>
            <a:pPr algn="just"/>
            <a:r>
              <a:rPr lang="en-US" sz="2500" i="0" dirty="0">
                <a:solidFill>
                  <a:srgbClr val="0E101A"/>
                </a:solidFill>
                <a:latin typeface="+mn-lt"/>
              </a:rPr>
              <a:t>W</a:t>
            </a:r>
            <a:r>
              <a:rPr lang="en-US" sz="2500" i="0" dirty="0">
                <a:solidFill>
                  <a:srgbClr val="0E101A"/>
                </a:solidFill>
                <a:effectLst/>
                <a:latin typeface="+mn-lt"/>
              </a:rPr>
              <a:t>hen weighing the previous findings of other project installments, class characteristics gained from the signature database, and the conclusions of the handwriting profile against the direct comparison between </a:t>
            </a:r>
            <a:r>
              <a:rPr lang="en-US" sz="2500" dirty="0">
                <a:solidFill>
                  <a:srgbClr val="0E101A"/>
                </a:solidFill>
                <a:effectLst/>
                <a:latin typeface="+mn-lt"/>
              </a:rPr>
              <a:t>Family</a:t>
            </a:r>
            <a:r>
              <a:rPr lang="en-US" sz="2500" i="0" dirty="0">
                <a:solidFill>
                  <a:srgbClr val="0E101A"/>
                </a:solidFill>
                <a:effectLst/>
                <a:latin typeface="+mn-lt"/>
              </a:rPr>
              <a:t> and the Thrift Store Painting, at this time this investigation cannot conclude beyond a reasonable doubt that the signature found on the Thrift </a:t>
            </a:r>
            <a:r>
              <a:rPr lang="en-US" sz="2500" i="0" dirty="0">
                <a:solidFill>
                  <a:srgbClr val="0E101A"/>
                </a:solidFill>
                <a:latin typeface="+mn-lt"/>
              </a:rPr>
              <a:t>S</a:t>
            </a:r>
            <a:r>
              <a:rPr lang="en-US" sz="2500" i="0" dirty="0">
                <a:solidFill>
                  <a:srgbClr val="0E101A"/>
                </a:solidFill>
                <a:effectLst/>
                <a:latin typeface="+mn-lt"/>
              </a:rPr>
              <a:t>hop painting was painted by Picasso, leading to the </a:t>
            </a:r>
            <a:r>
              <a:rPr lang="en-US" sz="2500" i="0" dirty="0">
                <a:solidFill>
                  <a:srgbClr val="0E101A"/>
                </a:solidFill>
                <a:latin typeface="+mn-lt"/>
              </a:rPr>
              <a:t>conclusion that </a:t>
            </a:r>
            <a:r>
              <a:rPr lang="en-US" sz="2500" i="0" dirty="0">
                <a:solidFill>
                  <a:srgbClr val="0E101A"/>
                </a:solidFill>
                <a:effectLst/>
                <a:latin typeface="+mn-lt"/>
              </a:rPr>
              <a:t>the Thrift </a:t>
            </a:r>
            <a:r>
              <a:rPr lang="en-US" sz="2500" i="0" dirty="0">
                <a:solidFill>
                  <a:srgbClr val="0E101A"/>
                </a:solidFill>
                <a:latin typeface="+mn-lt"/>
              </a:rPr>
              <a:t>S</a:t>
            </a:r>
            <a:r>
              <a:rPr lang="en-US" sz="2500" i="0" dirty="0">
                <a:solidFill>
                  <a:srgbClr val="0E101A"/>
                </a:solidFill>
                <a:effectLst/>
                <a:latin typeface="+mn-lt"/>
              </a:rPr>
              <a:t>hop painting cannot be attributed to Picasso based on the signature evidence alone. </a:t>
            </a:r>
            <a:endParaRPr lang="en-US" sz="2500" i="0" dirty="0">
              <a:latin typeface="+mn-lt"/>
            </a:endParaRPr>
          </a:p>
        </p:txBody>
      </p:sp>
      <p:pic>
        <p:nvPicPr>
          <p:cNvPr id="4096" name="Picture 2" descr="Home | University of Tampa">
            <a:extLst>
              <a:ext uri="{FF2B5EF4-FFF2-40B4-BE49-F238E27FC236}">
                <a16:creationId xmlns:a16="http://schemas.microsoft.com/office/drawing/2014/main" id="{C4132B08-C724-68AA-D93F-3219B60F0F7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59867" y="2227824"/>
            <a:ext cx="4622774" cy="21429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2023 National Conference on Undergraduate Research | UW-Eau Claire">
            <a:extLst>
              <a:ext uri="{FF2B5EF4-FFF2-40B4-BE49-F238E27FC236}">
                <a16:creationId xmlns:a16="http://schemas.microsoft.com/office/drawing/2014/main" id="{C4AF98B5-2619-C7B0-AFBF-FD7B64824BA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361887" y="870907"/>
            <a:ext cx="3721036" cy="4961381"/>
          </a:xfrm>
          <a:prstGeom prst="rect">
            <a:avLst/>
          </a:prstGeom>
          <a:noFill/>
          <a:extLst>
            <a:ext uri="{909E8E84-426E-40DD-AFC4-6F175D3DCCD1}">
              <a14:hiddenFill xmlns:a14="http://schemas.microsoft.com/office/drawing/2010/main">
                <a:solidFill>
                  <a:srgbClr val="FFFFFF"/>
                </a:solidFill>
              </a14:hiddenFill>
            </a:ext>
          </a:extLst>
        </p:spPr>
      </p:pic>
      <p:pic>
        <p:nvPicPr>
          <p:cNvPr id="4117" name="Picture 4116">
            <a:extLst>
              <a:ext uri="{FF2B5EF4-FFF2-40B4-BE49-F238E27FC236}">
                <a16:creationId xmlns:a16="http://schemas.microsoft.com/office/drawing/2014/main" id="{39ECDCB8-A733-24D0-389D-8E9B6861A38E}"/>
              </a:ext>
            </a:extLst>
          </p:cNvPr>
          <p:cNvPicPr>
            <a:picLocks noChangeAspect="1"/>
          </p:cNvPicPr>
          <p:nvPr/>
        </p:nvPicPr>
        <p:blipFill>
          <a:blip r:embed="rId17"/>
          <a:stretch>
            <a:fillRect/>
          </a:stretch>
        </p:blipFill>
        <p:spPr>
          <a:xfrm>
            <a:off x="39978723" y="28346113"/>
            <a:ext cx="3172829" cy="3794265"/>
          </a:xfrm>
          <a:prstGeom prst="rect">
            <a:avLst/>
          </a:prstGeom>
        </p:spPr>
      </p:pic>
      <p:sp>
        <p:nvSpPr>
          <p:cNvPr id="4119" name="TextBox 4118">
            <a:extLst>
              <a:ext uri="{FF2B5EF4-FFF2-40B4-BE49-F238E27FC236}">
                <a16:creationId xmlns:a16="http://schemas.microsoft.com/office/drawing/2014/main" id="{C35DD8CD-2954-503E-F555-263227075282}"/>
              </a:ext>
            </a:extLst>
          </p:cNvPr>
          <p:cNvSpPr txBox="1"/>
          <p:nvPr/>
        </p:nvSpPr>
        <p:spPr>
          <a:xfrm>
            <a:off x="40833992" y="31494048"/>
            <a:ext cx="2664460" cy="323165"/>
          </a:xfrm>
          <a:prstGeom prst="rect">
            <a:avLst/>
          </a:prstGeom>
          <a:noFill/>
        </p:spPr>
        <p:txBody>
          <a:bodyPr wrap="square" rtlCol="0">
            <a:spAutoFit/>
          </a:bodyPr>
          <a:lstStyle/>
          <a:p>
            <a:r>
              <a:rPr lang="en-US" sz="1500" i="0" dirty="0">
                <a:solidFill>
                  <a:schemeClr val="bg1"/>
                </a:solidFill>
              </a:rPr>
              <a:t>Scan for Works Cited</a:t>
            </a:r>
          </a:p>
        </p:txBody>
      </p:sp>
    </p:spTree>
  </p:cSld>
  <p:clrMapOvr>
    <a:masterClrMapping/>
  </p:clrMapOvr>
</p:sld>
</file>

<file path=ppt/theme/theme1.xml><?xml version="1.0" encoding="utf-8"?>
<a:theme xmlns:a="http://schemas.openxmlformats.org/drawingml/2006/main" name="Poster Theme">
  <a:themeElements>
    <a:clrScheme name="UT Colors">
      <a:dk1>
        <a:sysClr val="windowText" lastClr="000000"/>
      </a:dk1>
      <a:lt1>
        <a:sysClr val="window" lastClr="FFFFFF"/>
      </a:lt1>
      <a:dk2>
        <a:srgbClr val="000000"/>
      </a:dk2>
      <a:lt2>
        <a:srgbClr val="FFFFFF"/>
      </a:lt2>
      <a:accent1>
        <a:srgbClr val="FCD116"/>
      </a:accent1>
      <a:accent2>
        <a:srgbClr val="827566"/>
      </a:accent2>
      <a:accent3>
        <a:srgbClr val="FFFFFF"/>
      </a:accent3>
      <a:accent4>
        <a:srgbClr val="000000"/>
      </a:accent4>
      <a:accent5>
        <a:srgbClr val="CE1126"/>
      </a:accent5>
      <a:accent6>
        <a:srgbClr val="FCD116"/>
      </a:accent6>
      <a:hlink>
        <a:srgbClr val="CE1126"/>
      </a:hlink>
      <a:folHlink>
        <a:srgbClr val="CE112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2508250" rtl="0" eaLnBrk="1" fontAlgn="base" latinLnBrk="0" hangingPunct="1">
          <a:lnSpc>
            <a:spcPct val="100000"/>
          </a:lnSpc>
          <a:spcBef>
            <a:spcPct val="0"/>
          </a:spcBef>
          <a:spcAft>
            <a:spcPct val="0"/>
          </a:spcAft>
          <a:buClrTx/>
          <a:buSzTx/>
          <a:buFontTx/>
          <a:buNone/>
          <a:tabLst/>
          <a:defRPr kumimoji="0" lang="en-US" sz="1700" b="0" i="1" u="none" strike="noStrike" cap="none" normalizeH="0" baseline="0">
            <a:ln>
              <a:noFill/>
            </a:ln>
            <a:solidFill>
              <a:schemeClr val="tx1"/>
            </a:solidFill>
            <a:effectLst/>
            <a:latin typeface="Arial" pitchFamily="19"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2508250" rtl="0" eaLnBrk="1" fontAlgn="base" latinLnBrk="0" hangingPunct="1">
          <a:lnSpc>
            <a:spcPct val="100000"/>
          </a:lnSpc>
          <a:spcBef>
            <a:spcPct val="0"/>
          </a:spcBef>
          <a:spcAft>
            <a:spcPct val="0"/>
          </a:spcAft>
          <a:buClrTx/>
          <a:buSzTx/>
          <a:buFontTx/>
          <a:buNone/>
          <a:tabLst/>
          <a:defRPr kumimoji="0" lang="en-US" sz="1700" b="0" i="1" u="none" strike="noStrike" cap="none" normalizeH="0" baseline="0">
            <a:ln>
              <a:noFill/>
            </a:ln>
            <a:solidFill>
              <a:schemeClr val="tx1"/>
            </a:solidFill>
            <a:effectLst/>
            <a:latin typeface="Arial" pitchFamily="19"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ster Theme" id="{AEEE208A-8C3C-4652-89C0-4614385D0BDC}" vid="{80EDF056-256C-4BA4-95D9-371477415CC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Poster Theme</Template>
  <TotalTime>20860</TotalTime>
  <Words>2672</Words>
  <Application>Microsoft Office PowerPoint</Application>
  <PresentationFormat>Custom</PresentationFormat>
  <Paragraphs>121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Arial Narrow</vt:lpstr>
      <vt:lpstr>Times New Roman</vt:lpstr>
      <vt:lpstr>Poster Theme</vt:lpstr>
      <vt:lpstr>PowerPoint Presentation</vt:lpstr>
    </vt:vector>
  </TitlesOfParts>
  <Manager/>
  <Company>Georgetown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klemmd</dc:creator>
  <cp:keywords/>
  <dc:description/>
  <cp:lastModifiedBy>Ali Hagen</cp:lastModifiedBy>
  <cp:revision>1311</cp:revision>
  <cp:lastPrinted>2015-02-26T19:20:59Z</cp:lastPrinted>
  <dcterms:created xsi:type="dcterms:W3CDTF">2005-02-02T16:58:07Z</dcterms:created>
  <dcterms:modified xsi:type="dcterms:W3CDTF">2023-04-17T14:34:30Z</dcterms:modified>
  <cp:category/>
</cp:coreProperties>
</file>